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454" r:id="rId3"/>
    <p:sldId id="547" r:id="rId4"/>
    <p:sldId id="548" r:id="rId5"/>
    <p:sldId id="504" r:id="rId6"/>
    <p:sldId id="591" r:id="rId7"/>
    <p:sldId id="595" r:id="rId8"/>
    <p:sldId id="586" r:id="rId9"/>
    <p:sldId id="588" r:id="rId10"/>
    <p:sldId id="530" r:id="rId11"/>
    <p:sldId id="585" r:id="rId12"/>
    <p:sldId id="602" r:id="rId13"/>
    <p:sldId id="535" r:id="rId14"/>
    <p:sldId id="507" r:id="rId15"/>
    <p:sldId id="508" r:id="rId16"/>
    <p:sldId id="538" r:id="rId17"/>
    <p:sldId id="479" r:id="rId18"/>
    <p:sldId id="396" r:id="rId19"/>
    <p:sldId id="308" r:id="rId20"/>
    <p:sldId id="261" r:id="rId21"/>
    <p:sldId id="587" r:id="rId22"/>
    <p:sldId id="391" r:id="rId23"/>
    <p:sldId id="264" r:id="rId24"/>
    <p:sldId id="302" r:id="rId25"/>
    <p:sldId id="369" r:id="rId26"/>
    <p:sldId id="592" r:id="rId27"/>
    <p:sldId id="599" r:id="rId28"/>
    <p:sldId id="378" r:id="rId29"/>
    <p:sldId id="37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B0782-822C-4331-A785-05C67FFDA6C2}" type="doc">
      <dgm:prSet loTypeId="urn:microsoft.com/office/officeart/2005/8/layout/radial5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3947308-93F8-41F5-A526-1E27938BA3D2}">
      <dgm:prSet phldrT="[Текст]"/>
      <dgm:spPr/>
      <dgm:t>
        <a:bodyPr/>
        <a:lstStyle/>
        <a:p>
          <a:r>
            <a:rPr lang="ru-RU"/>
            <a:t>Зеленая экономика</a:t>
          </a:r>
        </a:p>
      </dgm:t>
    </dgm:pt>
    <dgm:pt modelId="{50901EF4-AE1D-49A5-80AC-A63CE5F7A0C0}" type="parTrans" cxnId="{AFB4CFAE-DA40-4B45-BF5D-7840CEE33F50}">
      <dgm:prSet/>
      <dgm:spPr/>
      <dgm:t>
        <a:bodyPr/>
        <a:lstStyle/>
        <a:p>
          <a:endParaRPr lang="ru-RU"/>
        </a:p>
      </dgm:t>
    </dgm:pt>
    <dgm:pt modelId="{05A3A27F-959A-4D4E-BE32-ABD8F033BD11}" type="sibTrans" cxnId="{AFB4CFAE-DA40-4B45-BF5D-7840CEE33F50}">
      <dgm:prSet/>
      <dgm:spPr/>
      <dgm:t>
        <a:bodyPr/>
        <a:lstStyle/>
        <a:p>
          <a:endParaRPr lang="ru-RU"/>
        </a:p>
      </dgm:t>
    </dgm:pt>
    <dgm:pt modelId="{69BDB457-5B49-4845-87FD-B780DDC5E021}">
      <dgm:prSet phldrT="[Текст]" custT="1"/>
      <dgm:spPr/>
      <dgm:t>
        <a:bodyPr/>
        <a:lstStyle/>
        <a:p>
          <a:r>
            <a:rPr lang="ru-RU" sz="900"/>
            <a:t>Низкоуглеродная</a:t>
          </a:r>
          <a:r>
            <a:rPr lang="ru-RU" sz="800"/>
            <a:t> </a:t>
          </a:r>
          <a:r>
            <a:rPr lang="ru-RU" sz="900"/>
            <a:t>экономика</a:t>
          </a:r>
        </a:p>
      </dgm:t>
    </dgm:pt>
    <dgm:pt modelId="{8E7A6D79-4C9D-4113-86EC-12AB0C68D2B4}" type="parTrans" cxnId="{996A0909-8149-4FFB-B3E2-7F1D668849F4}">
      <dgm:prSet/>
      <dgm:spPr/>
      <dgm:t>
        <a:bodyPr/>
        <a:lstStyle/>
        <a:p>
          <a:endParaRPr lang="ru-RU"/>
        </a:p>
      </dgm:t>
    </dgm:pt>
    <dgm:pt modelId="{8FCFF25C-3606-44F2-AAFB-EEF1848718A1}" type="sibTrans" cxnId="{996A0909-8149-4FFB-B3E2-7F1D668849F4}">
      <dgm:prSet/>
      <dgm:spPr/>
      <dgm:t>
        <a:bodyPr/>
        <a:lstStyle/>
        <a:p>
          <a:endParaRPr lang="ru-RU"/>
        </a:p>
      </dgm:t>
    </dgm:pt>
    <dgm:pt modelId="{F6FE9AD4-070D-4AC2-9C19-E42E2FAF8E07}">
      <dgm:prSet phldrT="[Текст]"/>
      <dgm:spPr/>
      <dgm:t>
        <a:bodyPr/>
        <a:lstStyle/>
        <a:p>
          <a:r>
            <a:rPr lang="ru-RU"/>
            <a:t>Циркулярная биоэкономика</a:t>
          </a:r>
        </a:p>
      </dgm:t>
    </dgm:pt>
    <dgm:pt modelId="{5DEC97C6-8B2A-4A6E-AF4F-6A4CB2DB0414}" type="parTrans" cxnId="{493B6AFA-B1AA-4B48-946D-EBFF8C6007C6}">
      <dgm:prSet/>
      <dgm:spPr/>
      <dgm:t>
        <a:bodyPr/>
        <a:lstStyle/>
        <a:p>
          <a:endParaRPr lang="ru-RU"/>
        </a:p>
      </dgm:t>
    </dgm:pt>
    <dgm:pt modelId="{FD4390FA-CDCB-4D8F-A39A-BF7E06742468}" type="sibTrans" cxnId="{493B6AFA-B1AA-4B48-946D-EBFF8C6007C6}">
      <dgm:prSet/>
      <dgm:spPr/>
      <dgm:t>
        <a:bodyPr/>
        <a:lstStyle/>
        <a:p>
          <a:endParaRPr lang="ru-RU"/>
        </a:p>
      </dgm:t>
    </dgm:pt>
    <dgm:pt modelId="{B160D83F-A0E0-41B5-BBC6-AF1688DDD5A3}">
      <dgm:prSet phldrT="[Текст]"/>
      <dgm:spPr/>
      <dgm:t>
        <a:bodyPr/>
        <a:lstStyle/>
        <a:p>
          <a:r>
            <a:rPr lang="ru-RU"/>
            <a:t>...</a:t>
          </a:r>
        </a:p>
      </dgm:t>
    </dgm:pt>
    <dgm:pt modelId="{A68862F9-AF7A-43DB-AFA4-894E241C0730}" type="parTrans" cxnId="{3C37283E-DFB6-4257-B4CA-135FCD913C9B}">
      <dgm:prSet/>
      <dgm:spPr/>
      <dgm:t>
        <a:bodyPr/>
        <a:lstStyle/>
        <a:p>
          <a:endParaRPr lang="ru-RU"/>
        </a:p>
      </dgm:t>
    </dgm:pt>
    <dgm:pt modelId="{9883D822-7DF5-47EC-A860-3BE3BD29DC3D}" type="sibTrans" cxnId="{3C37283E-DFB6-4257-B4CA-135FCD913C9B}">
      <dgm:prSet/>
      <dgm:spPr/>
      <dgm:t>
        <a:bodyPr/>
        <a:lstStyle/>
        <a:p>
          <a:endParaRPr lang="ru-RU"/>
        </a:p>
      </dgm:t>
    </dgm:pt>
    <dgm:pt modelId="{4E04B32C-D4C0-4804-9A45-4655C7F075CB}">
      <dgm:prSet phldrT="[Текст]"/>
      <dgm:spPr/>
      <dgm:t>
        <a:bodyPr/>
        <a:lstStyle/>
        <a:p>
          <a:r>
            <a:rPr lang="ru-RU"/>
            <a:t>...</a:t>
          </a:r>
        </a:p>
      </dgm:t>
    </dgm:pt>
    <dgm:pt modelId="{76311EF6-5FE3-49FA-9CFB-511A39D677BE}" type="parTrans" cxnId="{1788A62A-7FBA-42E0-991B-DFBD1092A359}">
      <dgm:prSet/>
      <dgm:spPr/>
      <dgm:t>
        <a:bodyPr/>
        <a:lstStyle/>
        <a:p>
          <a:endParaRPr lang="ru-RU"/>
        </a:p>
      </dgm:t>
    </dgm:pt>
    <dgm:pt modelId="{CB117FD6-D9F8-4824-9833-33139FF50BDD}" type="sibTrans" cxnId="{1788A62A-7FBA-42E0-991B-DFBD1092A359}">
      <dgm:prSet/>
      <dgm:spPr/>
      <dgm:t>
        <a:bodyPr/>
        <a:lstStyle/>
        <a:p>
          <a:endParaRPr lang="ru-RU"/>
        </a:p>
      </dgm:t>
    </dgm:pt>
    <dgm:pt modelId="{2D62D6B1-AFD6-4142-B77C-EA65C46B64C7}">
      <dgm:prSet phldrT="[Текст]" custT="1"/>
      <dgm:spPr/>
      <dgm:t>
        <a:bodyPr/>
        <a:lstStyle/>
        <a:p>
          <a:pPr algn="l"/>
          <a:r>
            <a:rPr lang="ru-RU" sz="1000"/>
            <a:t>Биоэкономика</a:t>
          </a:r>
        </a:p>
      </dgm:t>
    </dgm:pt>
    <dgm:pt modelId="{25AB2CC1-36B9-4045-BC48-73CEC36B8AA5}" type="parTrans" cxnId="{6AD32EC9-192D-4165-B911-E33B79F95514}">
      <dgm:prSet/>
      <dgm:spPr/>
      <dgm:t>
        <a:bodyPr/>
        <a:lstStyle/>
        <a:p>
          <a:endParaRPr lang="ru-RU"/>
        </a:p>
      </dgm:t>
    </dgm:pt>
    <dgm:pt modelId="{92A5B0E9-EB4E-429C-9109-9B813AF10C72}" type="sibTrans" cxnId="{6AD32EC9-192D-4165-B911-E33B79F95514}">
      <dgm:prSet/>
      <dgm:spPr/>
      <dgm:t>
        <a:bodyPr/>
        <a:lstStyle/>
        <a:p>
          <a:endParaRPr lang="ru-RU"/>
        </a:p>
      </dgm:t>
    </dgm:pt>
    <dgm:pt modelId="{223A3E43-280E-49D8-A3F7-B0CBF5BC47C0}">
      <dgm:prSet phldrT="[Текст]" custT="1"/>
      <dgm:spPr/>
      <dgm:t>
        <a:bodyPr/>
        <a:lstStyle/>
        <a:p>
          <a:r>
            <a:rPr lang="ru-RU" sz="1100"/>
            <a:t>Синяя экономика</a:t>
          </a:r>
        </a:p>
      </dgm:t>
    </dgm:pt>
    <dgm:pt modelId="{12E6C7DD-3225-41ED-9098-CA774BE09CED}" type="parTrans" cxnId="{D973C281-3472-4B2E-A100-49F0BB9ED6CE}">
      <dgm:prSet/>
      <dgm:spPr/>
      <dgm:t>
        <a:bodyPr/>
        <a:lstStyle/>
        <a:p>
          <a:endParaRPr lang="ru-RU"/>
        </a:p>
      </dgm:t>
    </dgm:pt>
    <dgm:pt modelId="{E87F8F5B-3DE6-4AFD-AC93-A6CC727FF68A}" type="sibTrans" cxnId="{D973C281-3472-4B2E-A100-49F0BB9ED6CE}">
      <dgm:prSet/>
      <dgm:spPr/>
      <dgm:t>
        <a:bodyPr/>
        <a:lstStyle/>
        <a:p>
          <a:endParaRPr lang="ru-RU"/>
        </a:p>
      </dgm:t>
    </dgm:pt>
    <dgm:pt modelId="{B3CCDE88-5D93-4BFF-B177-7B15392EE08B}">
      <dgm:prSet phldrT="[Текст]" custT="1"/>
      <dgm:spPr/>
      <dgm:t>
        <a:bodyPr/>
        <a:lstStyle/>
        <a:p>
          <a:r>
            <a:rPr lang="ru-RU" sz="1050"/>
            <a:t>Циркулярная экономика</a:t>
          </a:r>
        </a:p>
      </dgm:t>
    </dgm:pt>
    <dgm:pt modelId="{63E32D39-5593-460E-9863-5084E8C744DA}" type="parTrans" cxnId="{C9C694D4-8D08-4A18-AD5A-8AF3849E106D}">
      <dgm:prSet/>
      <dgm:spPr/>
      <dgm:t>
        <a:bodyPr/>
        <a:lstStyle/>
        <a:p>
          <a:endParaRPr lang="ru-RU"/>
        </a:p>
      </dgm:t>
    </dgm:pt>
    <dgm:pt modelId="{1AC3D0D5-4AA8-47F5-8E81-9C6007CC6A6A}" type="sibTrans" cxnId="{C9C694D4-8D08-4A18-AD5A-8AF3849E106D}">
      <dgm:prSet/>
      <dgm:spPr/>
      <dgm:t>
        <a:bodyPr/>
        <a:lstStyle/>
        <a:p>
          <a:endParaRPr lang="ru-RU"/>
        </a:p>
      </dgm:t>
    </dgm:pt>
    <dgm:pt modelId="{E42CC121-3FBE-4EC9-976F-B2936B722BC1}" type="pres">
      <dgm:prSet presAssocID="{D28B0782-822C-4331-A785-05C67FFDA6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BCBCC2-219B-44DC-8B76-9A2D6BD1CD0E}" type="pres">
      <dgm:prSet presAssocID="{53947308-93F8-41F5-A526-1E27938BA3D2}" presName="centerShape" presStyleLbl="node0" presStyleIdx="0" presStyleCnt="1" custScaleX="145618" custScaleY="144053"/>
      <dgm:spPr/>
    </dgm:pt>
    <dgm:pt modelId="{A648AC11-DCC1-471E-BFBA-D76AA1FEC5FC}" type="pres">
      <dgm:prSet presAssocID="{8E7A6D79-4C9D-4113-86EC-12AB0C68D2B4}" presName="parTrans" presStyleLbl="sibTrans2D1" presStyleIdx="0" presStyleCnt="7"/>
      <dgm:spPr/>
    </dgm:pt>
    <dgm:pt modelId="{21D66309-09B2-46C1-82AA-03A4FC1E10D8}" type="pres">
      <dgm:prSet presAssocID="{8E7A6D79-4C9D-4113-86EC-12AB0C68D2B4}" presName="connectorText" presStyleLbl="sibTrans2D1" presStyleIdx="0" presStyleCnt="7"/>
      <dgm:spPr/>
    </dgm:pt>
    <dgm:pt modelId="{6AABAEBB-82EF-49CC-88A5-08DD2169CB96}" type="pres">
      <dgm:prSet presAssocID="{69BDB457-5B49-4845-87FD-B780DDC5E021}" presName="node" presStyleLbl="node1" presStyleIdx="0" presStyleCnt="7" custScaleX="86707" custScaleY="80663">
        <dgm:presLayoutVars>
          <dgm:bulletEnabled val="1"/>
        </dgm:presLayoutVars>
      </dgm:prSet>
      <dgm:spPr/>
    </dgm:pt>
    <dgm:pt modelId="{CA6F88C2-3AA9-413B-A244-FA4F1ACAA2FF}" type="pres">
      <dgm:prSet presAssocID="{5DEC97C6-8B2A-4A6E-AF4F-6A4CB2DB0414}" presName="parTrans" presStyleLbl="sibTrans2D1" presStyleIdx="1" presStyleCnt="7"/>
      <dgm:spPr/>
    </dgm:pt>
    <dgm:pt modelId="{A8F2CE95-AABC-45FD-9375-4419559E105A}" type="pres">
      <dgm:prSet presAssocID="{5DEC97C6-8B2A-4A6E-AF4F-6A4CB2DB0414}" presName="connectorText" presStyleLbl="sibTrans2D1" presStyleIdx="1" presStyleCnt="7"/>
      <dgm:spPr/>
    </dgm:pt>
    <dgm:pt modelId="{B44440E1-6832-45EB-B69D-FBA0AE652CAA}" type="pres">
      <dgm:prSet presAssocID="{F6FE9AD4-070D-4AC2-9C19-E42E2FAF8E07}" presName="node" presStyleLbl="node1" presStyleIdx="1" presStyleCnt="7" custScaleX="84464" custScaleY="81607">
        <dgm:presLayoutVars>
          <dgm:bulletEnabled val="1"/>
        </dgm:presLayoutVars>
      </dgm:prSet>
      <dgm:spPr/>
    </dgm:pt>
    <dgm:pt modelId="{44EA8FBA-F022-498A-8B7B-9FCBC35D3645}" type="pres">
      <dgm:prSet presAssocID="{A68862F9-AF7A-43DB-AFA4-894E241C0730}" presName="parTrans" presStyleLbl="sibTrans2D1" presStyleIdx="2" presStyleCnt="7"/>
      <dgm:spPr/>
    </dgm:pt>
    <dgm:pt modelId="{015C9018-9077-4C8C-9B6D-DC58CD9322A4}" type="pres">
      <dgm:prSet presAssocID="{A68862F9-AF7A-43DB-AFA4-894E241C0730}" presName="connectorText" presStyleLbl="sibTrans2D1" presStyleIdx="2" presStyleCnt="7"/>
      <dgm:spPr/>
    </dgm:pt>
    <dgm:pt modelId="{478AAE5D-7DE8-4B75-A944-BC466EEBC7DE}" type="pres">
      <dgm:prSet presAssocID="{B160D83F-A0E0-41B5-BBC6-AF1688DDD5A3}" presName="node" presStyleLbl="node1" presStyleIdx="2" presStyleCnt="7" custScaleX="86939" custScaleY="77316">
        <dgm:presLayoutVars>
          <dgm:bulletEnabled val="1"/>
        </dgm:presLayoutVars>
      </dgm:prSet>
      <dgm:spPr/>
    </dgm:pt>
    <dgm:pt modelId="{A0232EEB-4920-4CD7-B031-DA8E897A9822}" type="pres">
      <dgm:prSet presAssocID="{76311EF6-5FE3-49FA-9CFB-511A39D677BE}" presName="parTrans" presStyleLbl="sibTrans2D1" presStyleIdx="3" presStyleCnt="7"/>
      <dgm:spPr/>
    </dgm:pt>
    <dgm:pt modelId="{767B38E9-7FD4-41E7-80A6-79251A30D714}" type="pres">
      <dgm:prSet presAssocID="{76311EF6-5FE3-49FA-9CFB-511A39D677BE}" presName="connectorText" presStyleLbl="sibTrans2D1" presStyleIdx="3" presStyleCnt="7"/>
      <dgm:spPr/>
    </dgm:pt>
    <dgm:pt modelId="{C676A6D7-D98D-47E2-810C-054DD760BA54}" type="pres">
      <dgm:prSet presAssocID="{4E04B32C-D4C0-4804-9A45-4655C7F075CB}" presName="node" presStyleLbl="node1" presStyleIdx="3" presStyleCnt="7" custScaleX="78963" custScaleY="73362">
        <dgm:presLayoutVars>
          <dgm:bulletEnabled val="1"/>
        </dgm:presLayoutVars>
      </dgm:prSet>
      <dgm:spPr/>
    </dgm:pt>
    <dgm:pt modelId="{D585B382-20B6-488D-B4C5-DCB6CD2AB802}" type="pres">
      <dgm:prSet presAssocID="{12E6C7DD-3225-41ED-9098-CA774BE09CED}" presName="parTrans" presStyleLbl="sibTrans2D1" presStyleIdx="4" presStyleCnt="7"/>
      <dgm:spPr/>
    </dgm:pt>
    <dgm:pt modelId="{1A649916-ED73-49BB-92C9-048CEFF36D7A}" type="pres">
      <dgm:prSet presAssocID="{12E6C7DD-3225-41ED-9098-CA774BE09CED}" presName="connectorText" presStyleLbl="sibTrans2D1" presStyleIdx="4" presStyleCnt="7"/>
      <dgm:spPr/>
    </dgm:pt>
    <dgm:pt modelId="{A7D4C5B5-950D-4499-8977-C1AAD6C8AF97}" type="pres">
      <dgm:prSet presAssocID="{223A3E43-280E-49D8-A3F7-B0CBF5BC47C0}" presName="node" presStyleLbl="node1" presStyleIdx="4" presStyleCnt="7" custScaleX="76341" custScaleY="69864">
        <dgm:presLayoutVars>
          <dgm:bulletEnabled val="1"/>
        </dgm:presLayoutVars>
      </dgm:prSet>
      <dgm:spPr/>
    </dgm:pt>
    <dgm:pt modelId="{8B1C84E4-A987-468C-BD70-1DE03E5DC7E8}" type="pres">
      <dgm:prSet presAssocID="{63E32D39-5593-460E-9863-5084E8C744DA}" presName="parTrans" presStyleLbl="sibTrans2D1" presStyleIdx="5" presStyleCnt="7"/>
      <dgm:spPr/>
    </dgm:pt>
    <dgm:pt modelId="{A7F2C8E3-812D-4936-A5CA-70FC525D1FBA}" type="pres">
      <dgm:prSet presAssocID="{63E32D39-5593-460E-9863-5084E8C744DA}" presName="connectorText" presStyleLbl="sibTrans2D1" presStyleIdx="5" presStyleCnt="7"/>
      <dgm:spPr/>
    </dgm:pt>
    <dgm:pt modelId="{699F3531-8AA6-4C18-911B-95759C974B4E}" type="pres">
      <dgm:prSet presAssocID="{B3CCDE88-5D93-4BFF-B177-7B15392EE08B}" presName="node" presStyleLbl="node1" presStyleIdx="5" presStyleCnt="7" custScaleX="78133" custScaleY="70814">
        <dgm:presLayoutVars>
          <dgm:bulletEnabled val="1"/>
        </dgm:presLayoutVars>
      </dgm:prSet>
      <dgm:spPr/>
    </dgm:pt>
    <dgm:pt modelId="{EB37D41E-D65B-4B3D-94F1-3A88940639BE}" type="pres">
      <dgm:prSet presAssocID="{25AB2CC1-36B9-4045-BC48-73CEC36B8AA5}" presName="parTrans" presStyleLbl="sibTrans2D1" presStyleIdx="6" presStyleCnt="7"/>
      <dgm:spPr/>
    </dgm:pt>
    <dgm:pt modelId="{5F124742-0F10-4DCD-9273-193277CC5291}" type="pres">
      <dgm:prSet presAssocID="{25AB2CC1-36B9-4045-BC48-73CEC36B8AA5}" presName="connectorText" presStyleLbl="sibTrans2D1" presStyleIdx="6" presStyleCnt="7"/>
      <dgm:spPr/>
    </dgm:pt>
    <dgm:pt modelId="{4D240E86-4886-49D9-8305-0C07BC866EF4}" type="pres">
      <dgm:prSet presAssocID="{2D62D6B1-AFD6-4142-B77C-EA65C46B64C7}" presName="node" presStyleLbl="node1" presStyleIdx="6" presStyleCnt="7" custScaleX="83627" custScaleY="79247">
        <dgm:presLayoutVars>
          <dgm:bulletEnabled val="1"/>
        </dgm:presLayoutVars>
      </dgm:prSet>
      <dgm:spPr/>
    </dgm:pt>
  </dgm:ptLst>
  <dgm:cxnLst>
    <dgm:cxn modelId="{0C725C03-84BC-4893-AB11-D42071415881}" type="presOf" srcId="{5DEC97C6-8B2A-4A6E-AF4F-6A4CB2DB0414}" destId="{A8F2CE95-AABC-45FD-9375-4419559E105A}" srcOrd="1" destOrd="0" presId="urn:microsoft.com/office/officeart/2005/8/layout/radial5"/>
    <dgm:cxn modelId="{032C8108-5813-44F2-9909-67F18113B21F}" type="presOf" srcId="{76311EF6-5FE3-49FA-9CFB-511A39D677BE}" destId="{767B38E9-7FD4-41E7-80A6-79251A30D714}" srcOrd="1" destOrd="0" presId="urn:microsoft.com/office/officeart/2005/8/layout/radial5"/>
    <dgm:cxn modelId="{996A0909-8149-4FFB-B3E2-7F1D668849F4}" srcId="{53947308-93F8-41F5-A526-1E27938BA3D2}" destId="{69BDB457-5B49-4845-87FD-B780DDC5E021}" srcOrd="0" destOrd="0" parTransId="{8E7A6D79-4C9D-4113-86EC-12AB0C68D2B4}" sibTransId="{8FCFF25C-3606-44F2-AAFB-EEF1848718A1}"/>
    <dgm:cxn modelId="{D06CDF13-2072-4E62-A704-E047760AE75C}" type="presOf" srcId="{63E32D39-5593-460E-9863-5084E8C744DA}" destId="{8B1C84E4-A987-468C-BD70-1DE03E5DC7E8}" srcOrd="0" destOrd="0" presId="urn:microsoft.com/office/officeart/2005/8/layout/radial5"/>
    <dgm:cxn modelId="{1788A62A-7FBA-42E0-991B-DFBD1092A359}" srcId="{53947308-93F8-41F5-A526-1E27938BA3D2}" destId="{4E04B32C-D4C0-4804-9A45-4655C7F075CB}" srcOrd="3" destOrd="0" parTransId="{76311EF6-5FE3-49FA-9CFB-511A39D677BE}" sibTransId="{CB117FD6-D9F8-4824-9833-33139FF50BDD}"/>
    <dgm:cxn modelId="{452C7335-2A1A-4D7D-B87A-0178C063C623}" type="presOf" srcId="{8E7A6D79-4C9D-4113-86EC-12AB0C68D2B4}" destId="{21D66309-09B2-46C1-82AA-03A4FC1E10D8}" srcOrd="1" destOrd="0" presId="urn:microsoft.com/office/officeart/2005/8/layout/radial5"/>
    <dgm:cxn modelId="{A6A9DE3B-25BC-4B37-A78E-8914D22A1531}" type="presOf" srcId="{F6FE9AD4-070D-4AC2-9C19-E42E2FAF8E07}" destId="{B44440E1-6832-45EB-B69D-FBA0AE652CAA}" srcOrd="0" destOrd="0" presId="urn:microsoft.com/office/officeart/2005/8/layout/radial5"/>
    <dgm:cxn modelId="{3C37283E-DFB6-4257-B4CA-135FCD913C9B}" srcId="{53947308-93F8-41F5-A526-1E27938BA3D2}" destId="{B160D83F-A0E0-41B5-BBC6-AF1688DDD5A3}" srcOrd="2" destOrd="0" parTransId="{A68862F9-AF7A-43DB-AFA4-894E241C0730}" sibTransId="{9883D822-7DF5-47EC-A860-3BE3BD29DC3D}"/>
    <dgm:cxn modelId="{6BAD2A6C-A128-467A-84E9-23E9D5F54A93}" type="presOf" srcId="{B3CCDE88-5D93-4BFF-B177-7B15392EE08B}" destId="{699F3531-8AA6-4C18-911B-95759C974B4E}" srcOrd="0" destOrd="0" presId="urn:microsoft.com/office/officeart/2005/8/layout/radial5"/>
    <dgm:cxn modelId="{27C6EA76-AB43-4792-9D9B-3F8F582F7D81}" type="presOf" srcId="{2D62D6B1-AFD6-4142-B77C-EA65C46B64C7}" destId="{4D240E86-4886-49D9-8305-0C07BC866EF4}" srcOrd="0" destOrd="0" presId="urn:microsoft.com/office/officeart/2005/8/layout/radial5"/>
    <dgm:cxn modelId="{1B61277B-49EE-410B-9234-166990B38EA1}" type="presOf" srcId="{69BDB457-5B49-4845-87FD-B780DDC5E021}" destId="{6AABAEBB-82EF-49CC-88A5-08DD2169CB96}" srcOrd="0" destOrd="0" presId="urn:microsoft.com/office/officeart/2005/8/layout/radial5"/>
    <dgm:cxn modelId="{D973C281-3472-4B2E-A100-49F0BB9ED6CE}" srcId="{53947308-93F8-41F5-A526-1E27938BA3D2}" destId="{223A3E43-280E-49D8-A3F7-B0CBF5BC47C0}" srcOrd="4" destOrd="0" parTransId="{12E6C7DD-3225-41ED-9098-CA774BE09CED}" sibTransId="{E87F8F5B-3DE6-4AFD-AC93-A6CC727FF68A}"/>
    <dgm:cxn modelId="{A3333888-E43C-4CC1-8405-97F7FB2C5849}" type="presOf" srcId="{8E7A6D79-4C9D-4113-86EC-12AB0C68D2B4}" destId="{A648AC11-DCC1-471E-BFBA-D76AA1FEC5FC}" srcOrd="0" destOrd="0" presId="urn:microsoft.com/office/officeart/2005/8/layout/radial5"/>
    <dgm:cxn modelId="{684B858D-D2DA-47C1-AE93-2DAB4D94C8C0}" type="presOf" srcId="{76311EF6-5FE3-49FA-9CFB-511A39D677BE}" destId="{A0232EEB-4920-4CD7-B031-DA8E897A9822}" srcOrd="0" destOrd="0" presId="urn:microsoft.com/office/officeart/2005/8/layout/radial5"/>
    <dgm:cxn modelId="{D937C98D-8E46-4260-A0E0-B482328C21D2}" type="presOf" srcId="{223A3E43-280E-49D8-A3F7-B0CBF5BC47C0}" destId="{A7D4C5B5-950D-4499-8977-C1AAD6C8AF97}" srcOrd="0" destOrd="0" presId="urn:microsoft.com/office/officeart/2005/8/layout/radial5"/>
    <dgm:cxn modelId="{7CFCC297-9F5D-42AC-A560-7736BA31FEA8}" type="presOf" srcId="{63E32D39-5593-460E-9863-5084E8C744DA}" destId="{A7F2C8E3-812D-4936-A5CA-70FC525D1FBA}" srcOrd="1" destOrd="0" presId="urn:microsoft.com/office/officeart/2005/8/layout/radial5"/>
    <dgm:cxn modelId="{388AFBA1-656C-4D12-B268-EA9EDA70D9F7}" type="presOf" srcId="{12E6C7DD-3225-41ED-9098-CA774BE09CED}" destId="{D585B382-20B6-488D-B4C5-DCB6CD2AB802}" srcOrd="0" destOrd="0" presId="urn:microsoft.com/office/officeart/2005/8/layout/radial5"/>
    <dgm:cxn modelId="{7723EDA6-8824-4054-B24C-BD6C7D5A7C4D}" type="presOf" srcId="{B160D83F-A0E0-41B5-BBC6-AF1688DDD5A3}" destId="{478AAE5D-7DE8-4B75-A944-BC466EEBC7DE}" srcOrd="0" destOrd="0" presId="urn:microsoft.com/office/officeart/2005/8/layout/radial5"/>
    <dgm:cxn modelId="{742229A8-5D1E-4D8C-9CCF-BD45F1250A72}" type="presOf" srcId="{A68862F9-AF7A-43DB-AFA4-894E241C0730}" destId="{44EA8FBA-F022-498A-8B7B-9FCBC35D3645}" srcOrd="0" destOrd="0" presId="urn:microsoft.com/office/officeart/2005/8/layout/radial5"/>
    <dgm:cxn modelId="{CDCBBEA9-562C-415E-95DA-B8CD1F523F7E}" type="presOf" srcId="{53947308-93F8-41F5-A526-1E27938BA3D2}" destId="{5FBCBCC2-219B-44DC-8B76-9A2D6BD1CD0E}" srcOrd="0" destOrd="0" presId="urn:microsoft.com/office/officeart/2005/8/layout/radial5"/>
    <dgm:cxn modelId="{AFB4CFAE-DA40-4B45-BF5D-7840CEE33F50}" srcId="{D28B0782-822C-4331-A785-05C67FFDA6C2}" destId="{53947308-93F8-41F5-A526-1E27938BA3D2}" srcOrd="0" destOrd="0" parTransId="{50901EF4-AE1D-49A5-80AC-A63CE5F7A0C0}" sibTransId="{05A3A27F-959A-4D4E-BE32-ABD8F033BD11}"/>
    <dgm:cxn modelId="{0D74B5AF-03F1-4257-AE7A-7989E95B998D}" type="presOf" srcId="{D28B0782-822C-4331-A785-05C67FFDA6C2}" destId="{E42CC121-3FBE-4EC9-976F-B2936B722BC1}" srcOrd="0" destOrd="0" presId="urn:microsoft.com/office/officeart/2005/8/layout/radial5"/>
    <dgm:cxn modelId="{161894B0-6B14-4717-845E-3315751A3218}" type="presOf" srcId="{25AB2CC1-36B9-4045-BC48-73CEC36B8AA5}" destId="{EB37D41E-D65B-4B3D-94F1-3A88940639BE}" srcOrd="0" destOrd="0" presId="urn:microsoft.com/office/officeart/2005/8/layout/radial5"/>
    <dgm:cxn modelId="{6AD32EC9-192D-4165-B911-E33B79F95514}" srcId="{53947308-93F8-41F5-A526-1E27938BA3D2}" destId="{2D62D6B1-AFD6-4142-B77C-EA65C46B64C7}" srcOrd="6" destOrd="0" parTransId="{25AB2CC1-36B9-4045-BC48-73CEC36B8AA5}" sibTransId="{92A5B0E9-EB4E-429C-9109-9B813AF10C72}"/>
    <dgm:cxn modelId="{A0AA5BCE-F215-4368-839C-BEE39BCAF024}" type="presOf" srcId="{A68862F9-AF7A-43DB-AFA4-894E241C0730}" destId="{015C9018-9077-4C8C-9B6D-DC58CD9322A4}" srcOrd="1" destOrd="0" presId="urn:microsoft.com/office/officeart/2005/8/layout/radial5"/>
    <dgm:cxn modelId="{C9C694D4-8D08-4A18-AD5A-8AF3849E106D}" srcId="{53947308-93F8-41F5-A526-1E27938BA3D2}" destId="{B3CCDE88-5D93-4BFF-B177-7B15392EE08B}" srcOrd="5" destOrd="0" parTransId="{63E32D39-5593-460E-9863-5084E8C744DA}" sibTransId="{1AC3D0D5-4AA8-47F5-8E81-9C6007CC6A6A}"/>
    <dgm:cxn modelId="{5956B9D4-A74A-4920-8825-1CB16B343D6C}" type="presOf" srcId="{4E04B32C-D4C0-4804-9A45-4655C7F075CB}" destId="{C676A6D7-D98D-47E2-810C-054DD760BA54}" srcOrd="0" destOrd="0" presId="urn:microsoft.com/office/officeart/2005/8/layout/radial5"/>
    <dgm:cxn modelId="{CCC893DA-CC8B-4CCC-9380-5FBDF8FA84BE}" type="presOf" srcId="{5DEC97C6-8B2A-4A6E-AF4F-6A4CB2DB0414}" destId="{CA6F88C2-3AA9-413B-A244-FA4F1ACAA2FF}" srcOrd="0" destOrd="0" presId="urn:microsoft.com/office/officeart/2005/8/layout/radial5"/>
    <dgm:cxn modelId="{6C81A8DF-CD2D-4470-B8C6-7CB1EE93CD41}" type="presOf" srcId="{25AB2CC1-36B9-4045-BC48-73CEC36B8AA5}" destId="{5F124742-0F10-4DCD-9273-193277CC5291}" srcOrd="1" destOrd="0" presId="urn:microsoft.com/office/officeart/2005/8/layout/radial5"/>
    <dgm:cxn modelId="{92FD32F5-326E-405B-84A6-B034B1A9CA9B}" type="presOf" srcId="{12E6C7DD-3225-41ED-9098-CA774BE09CED}" destId="{1A649916-ED73-49BB-92C9-048CEFF36D7A}" srcOrd="1" destOrd="0" presId="urn:microsoft.com/office/officeart/2005/8/layout/radial5"/>
    <dgm:cxn modelId="{493B6AFA-B1AA-4B48-946D-EBFF8C6007C6}" srcId="{53947308-93F8-41F5-A526-1E27938BA3D2}" destId="{F6FE9AD4-070D-4AC2-9C19-E42E2FAF8E07}" srcOrd="1" destOrd="0" parTransId="{5DEC97C6-8B2A-4A6E-AF4F-6A4CB2DB0414}" sibTransId="{FD4390FA-CDCB-4D8F-A39A-BF7E06742468}"/>
    <dgm:cxn modelId="{9EAC1BAD-77ED-4F6C-A290-E03170AB7938}" type="presParOf" srcId="{E42CC121-3FBE-4EC9-976F-B2936B722BC1}" destId="{5FBCBCC2-219B-44DC-8B76-9A2D6BD1CD0E}" srcOrd="0" destOrd="0" presId="urn:microsoft.com/office/officeart/2005/8/layout/radial5"/>
    <dgm:cxn modelId="{91E42546-A140-4383-B327-B42B1C649AAF}" type="presParOf" srcId="{E42CC121-3FBE-4EC9-976F-B2936B722BC1}" destId="{A648AC11-DCC1-471E-BFBA-D76AA1FEC5FC}" srcOrd="1" destOrd="0" presId="urn:microsoft.com/office/officeart/2005/8/layout/radial5"/>
    <dgm:cxn modelId="{83E141EF-C801-4D03-87DB-8EA3E8231765}" type="presParOf" srcId="{A648AC11-DCC1-471E-BFBA-D76AA1FEC5FC}" destId="{21D66309-09B2-46C1-82AA-03A4FC1E10D8}" srcOrd="0" destOrd="0" presId="urn:microsoft.com/office/officeart/2005/8/layout/radial5"/>
    <dgm:cxn modelId="{0E661518-9F23-46A2-8230-6E3B5EFE6E37}" type="presParOf" srcId="{E42CC121-3FBE-4EC9-976F-B2936B722BC1}" destId="{6AABAEBB-82EF-49CC-88A5-08DD2169CB96}" srcOrd="2" destOrd="0" presId="urn:microsoft.com/office/officeart/2005/8/layout/radial5"/>
    <dgm:cxn modelId="{4E6154D5-E7A3-4B1D-99F4-441E3921C0C3}" type="presParOf" srcId="{E42CC121-3FBE-4EC9-976F-B2936B722BC1}" destId="{CA6F88C2-3AA9-413B-A244-FA4F1ACAA2FF}" srcOrd="3" destOrd="0" presId="urn:microsoft.com/office/officeart/2005/8/layout/radial5"/>
    <dgm:cxn modelId="{025C6560-A792-4A96-94BF-8BBA9BB5005D}" type="presParOf" srcId="{CA6F88C2-3AA9-413B-A244-FA4F1ACAA2FF}" destId="{A8F2CE95-AABC-45FD-9375-4419559E105A}" srcOrd="0" destOrd="0" presId="urn:microsoft.com/office/officeart/2005/8/layout/radial5"/>
    <dgm:cxn modelId="{ABE4049A-7673-4994-A75E-130943FA8124}" type="presParOf" srcId="{E42CC121-3FBE-4EC9-976F-B2936B722BC1}" destId="{B44440E1-6832-45EB-B69D-FBA0AE652CAA}" srcOrd="4" destOrd="0" presId="urn:microsoft.com/office/officeart/2005/8/layout/radial5"/>
    <dgm:cxn modelId="{0331FC72-4CE5-4FF1-9AC4-AC21D767B291}" type="presParOf" srcId="{E42CC121-3FBE-4EC9-976F-B2936B722BC1}" destId="{44EA8FBA-F022-498A-8B7B-9FCBC35D3645}" srcOrd="5" destOrd="0" presId="urn:microsoft.com/office/officeart/2005/8/layout/radial5"/>
    <dgm:cxn modelId="{C0EE200C-65C2-4291-AB63-A5D53CDF8068}" type="presParOf" srcId="{44EA8FBA-F022-498A-8B7B-9FCBC35D3645}" destId="{015C9018-9077-4C8C-9B6D-DC58CD9322A4}" srcOrd="0" destOrd="0" presId="urn:microsoft.com/office/officeart/2005/8/layout/radial5"/>
    <dgm:cxn modelId="{985BCF78-E5BB-4B1C-BCB5-19CEDCF8E8E5}" type="presParOf" srcId="{E42CC121-3FBE-4EC9-976F-B2936B722BC1}" destId="{478AAE5D-7DE8-4B75-A944-BC466EEBC7DE}" srcOrd="6" destOrd="0" presId="urn:microsoft.com/office/officeart/2005/8/layout/radial5"/>
    <dgm:cxn modelId="{BDF0A0B4-A49F-409C-9E15-F5B1E3F7125D}" type="presParOf" srcId="{E42CC121-3FBE-4EC9-976F-B2936B722BC1}" destId="{A0232EEB-4920-4CD7-B031-DA8E897A9822}" srcOrd="7" destOrd="0" presId="urn:microsoft.com/office/officeart/2005/8/layout/radial5"/>
    <dgm:cxn modelId="{E6A453C0-2FDD-4431-BA69-9603C9A55162}" type="presParOf" srcId="{A0232EEB-4920-4CD7-B031-DA8E897A9822}" destId="{767B38E9-7FD4-41E7-80A6-79251A30D714}" srcOrd="0" destOrd="0" presId="urn:microsoft.com/office/officeart/2005/8/layout/radial5"/>
    <dgm:cxn modelId="{30AE39A7-EA38-40B3-9EB7-647BF5944F0D}" type="presParOf" srcId="{E42CC121-3FBE-4EC9-976F-B2936B722BC1}" destId="{C676A6D7-D98D-47E2-810C-054DD760BA54}" srcOrd="8" destOrd="0" presId="urn:microsoft.com/office/officeart/2005/8/layout/radial5"/>
    <dgm:cxn modelId="{9732E461-372E-4EEE-BDC5-7E2C66C08BDC}" type="presParOf" srcId="{E42CC121-3FBE-4EC9-976F-B2936B722BC1}" destId="{D585B382-20B6-488D-B4C5-DCB6CD2AB802}" srcOrd="9" destOrd="0" presId="urn:microsoft.com/office/officeart/2005/8/layout/radial5"/>
    <dgm:cxn modelId="{695F39A8-43F7-48E4-BE35-FCF3A71EE525}" type="presParOf" srcId="{D585B382-20B6-488D-B4C5-DCB6CD2AB802}" destId="{1A649916-ED73-49BB-92C9-048CEFF36D7A}" srcOrd="0" destOrd="0" presId="urn:microsoft.com/office/officeart/2005/8/layout/radial5"/>
    <dgm:cxn modelId="{D253DF1E-61FE-48AB-8C75-8001E7B8D699}" type="presParOf" srcId="{E42CC121-3FBE-4EC9-976F-B2936B722BC1}" destId="{A7D4C5B5-950D-4499-8977-C1AAD6C8AF97}" srcOrd="10" destOrd="0" presId="urn:microsoft.com/office/officeart/2005/8/layout/radial5"/>
    <dgm:cxn modelId="{8A1F22CF-1363-4ECD-A086-5F39D893EF5E}" type="presParOf" srcId="{E42CC121-3FBE-4EC9-976F-B2936B722BC1}" destId="{8B1C84E4-A987-468C-BD70-1DE03E5DC7E8}" srcOrd="11" destOrd="0" presId="urn:microsoft.com/office/officeart/2005/8/layout/radial5"/>
    <dgm:cxn modelId="{C17F2BDD-9CF8-4526-945D-791651A45D71}" type="presParOf" srcId="{8B1C84E4-A987-468C-BD70-1DE03E5DC7E8}" destId="{A7F2C8E3-812D-4936-A5CA-70FC525D1FBA}" srcOrd="0" destOrd="0" presId="urn:microsoft.com/office/officeart/2005/8/layout/radial5"/>
    <dgm:cxn modelId="{99CDDF32-C0AA-4B50-BAD7-BBCAB5D161A4}" type="presParOf" srcId="{E42CC121-3FBE-4EC9-976F-B2936B722BC1}" destId="{699F3531-8AA6-4C18-911B-95759C974B4E}" srcOrd="12" destOrd="0" presId="urn:microsoft.com/office/officeart/2005/8/layout/radial5"/>
    <dgm:cxn modelId="{1E546489-6979-402C-AF82-3CB3542A8E21}" type="presParOf" srcId="{E42CC121-3FBE-4EC9-976F-B2936B722BC1}" destId="{EB37D41E-D65B-4B3D-94F1-3A88940639BE}" srcOrd="13" destOrd="0" presId="urn:microsoft.com/office/officeart/2005/8/layout/radial5"/>
    <dgm:cxn modelId="{5D4B6CDB-27BE-4120-9ED8-A79E74370623}" type="presParOf" srcId="{EB37D41E-D65B-4B3D-94F1-3A88940639BE}" destId="{5F124742-0F10-4DCD-9273-193277CC5291}" srcOrd="0" destOrd="0" presId="urn:microsoft.com/office/officeart/2005/8/layout/radial5"/>
    <dgm:cxn modelId="{1811E5A0-2248-405B-B724-22D1E67F3F29}" type="presParOf" srcId="{E42CC121-3FBE-4EC9-976F-B2936B722BC1}" destId="{4D240E86-4886-49D9-8305-0C07BC866EF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CBCC2-219B-44DC-8B76-9A2D6BD1CD0E}">
      <dsp:nvSpPr>
        <dsp:cNvPr id="0" name=""/>
        <dsp:cNvSpPr/>
      </dsp:nvSpPr>
      <dsp:spPr>
        <a:xfrm>
          <a:off x="2753864" y="1968443"/>
          <a:ext cx="1643981" cy="1626313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Зеленая экономика</a:t>
          </a:r>
        </a:p>
      </dsp:txBody>
      <dsp:txXfrm>
        <a:off x="2994619" y="2206611"/>
        <a:ext cx="1162471" cy="1149977"/>
      </dsp:txXfrm>
    </dsp:sp>
    <dsp:sp modelId="{A648AC11-DCC1-471E-BFBA-D76AA1FEC5FC}">
      <dsp:nvSpPr>
        <dsp:cNvPr id="0" name=""/>
        <dsp:cNvSpPr/>
      </dsp:nvSpPr>
      <dsp:spPr>
        <a:xfrm rot="16200000">
          <a:off x="3399392" y="1453557"/>
          <a:ext cx="352927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452331" y="1583266"/>
        <a:ext cx="247049" cy="230309"/>
      </dsp:txXfrm>
    </dsp:sp>
    <dsp:sp modelId="{6AABAEBB-82EF-49CC-88A5-08DD2169CB96}">
      <dsp:nvSpPr>
        <dsp:cNvPr id="0" name=""/>
        <dsp:cNvSpPr/>
      </dsp:nvSpPr>
      <dsp:spPr>
        <a:xfrm>
          <a:off x="2964046" y="164218"/>
          <a:ext cx="1223618" cy="1138325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Низкоуглеродная</a:t>
          </a:r>
          <a:r>
            <a:rPr lang="ru-RU" sz="800" kern="1200"/>
            <a:t> </a:t>
          </a:r>
          <a:r>
            <a:rPr lang="ru-RU" sz="900" kern="1200"/>
            <a:t>экономика</a:t>
          </a:r>
        </a:p>
      </dsp:txBody>
      <dsp:txXfrm>
        <a:off x="3143241" y="330922"/>
        <a:ext cx="865228" cy="804917"/>
      </dsp:txXfrm>
    </dsp:sp>
    <dsp:sp modelId="{CA6F88C2-3AA9-413B-A244-FA4F1ACAA2FF}">
      <dsp:nvSpPr>
        <dsp:cNvPr id="0" name=""/>
        <dsp:cNvSpPr/>
      </dsp:nvSpPr>
      <dsp:spPr>
        <a:xfrm rot="19285714">
          <a:off x="4289088" y="1885259"/>
          <a:ext cx="340153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08534"/>
            <a:satOff val="-4335"/>
            <a:lumOff val="100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300220" y="1993841"/>
        <a:ext cx="238107" cy="230309"/>
      </dsp:txXfrm>
    </dsp:sp>
    <dsp:sp modelId="{B44440E1-6832-45EB-B69D-FBA0AE652CAA}">
      <dsp:nvSpPr>
        <dsp:cNvPr id="0" name=""/>
        <dsp:cNvSpPr/>
      </dsp:nvSpPr>
      <dsp:spPr>
        <a:xfrm>
          <a:off x="4581235" y="928732"/>
          <a:ext cx="1191965" cy="1151646"/>
        </a:xfrm>
        <a:prstGeom prst="ellipse">
          <a:avLst/>
        </a:prstGeom>
        <a:solidFill>
          <a:schemeClr val="accent6">
            <a:shade val="50000"/>
            <a:hueOff val="105264"/>
            <a:satOff val="-4601"/>
            <a:lumOff val="12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Циркулярная биоэкономика</a:t>
          </a:r>
        </a:p>
      </dsp:txBody>
      <dsp:txXfrm>
        <a:off x="4755794" y="1097387"/>
        <a:ext cx="842847" cy="814336"/>
      </dsp:txXfrm>
    </dsp:sp>
    <dsp:sp modelId="{44EA8FBA-F022-498A-8B7B-9FCBC35D3645}">
      <dsp:nvSpPr>
        <dsp:cNvPr id="0" name=""/>
        <dsp:cNvSpPr/>
      </dsp:nvSpPr>
      <dsp:spPr>
        <a:xfrm rot="771429">
          <a:off x="4505084" y="2839097"/>
          <a:ext cx="327117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17068"/>
            <a:satOff val="-8670"/>
            <a:lumOff val="20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506314" y="2904948"/>
        <a:ext cx="228982" cy="230309"/>
      </dsp:txXfrm>
    </dsp:sp>
    <dsp:sp modelId="{478AAE5D-7DE8-4B75-A944-BC466EEBC7DE}">
      <dsp:nvSpPr>
        <dsp:cNvPr id="0" name=""/>
        <dsp:cNvSpPr/>
      </dsp:nvSpPr>
      <dsp:spPr>
        <a:xfrm>
          <a:off x="4959275" y="2691826"/>
          <a:ext cx="1226892" cy="1091091"/>
        </a:xfrm>
        <a:prstGeom prst="ellipse">
          <a:avLst/>
        </a:prstGeom>
        <a:solidFill>
          <a:schemeClr val="accent6">
            <a:shade val="50000"/>
            <a:hueOff val="210528"/>
            <a:satOff val="-9203"/>
            <a:lumOff val="25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...</a:t>
          </a:r>
        </a:p>
      </dsp:txBody>
      <dsp:txXfrm>
        <a:off x="5138949" y="2851613"/>
        <a:ext cx="867544" cy="771517"/>
      </dsp:txXfrm>
    </dsp:sp>
    <dsp:sp modelId="{A0232EEB-4920-4CD7-B031-DA8E897A9822}">
      <dsp:nvSpPr>
        <dsp:cNvPr id="0" name=""/>
        <dsp:cNvSpPr/>
      </dsp:nvSpPr>
      <dsp:spPr>
        <a:xfrm rot="3857143">
          <a:off x="3890697" y="3633584"/>
          <a:ext cx="375757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5603"/>
            <a:satOff val="-13005"/>
            <a:lumOff val="30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922605" y="3659572"/>
        <a:ext cx="263030" cy="230309"/>
      </dsp:txXfrm>
    </dsp:sp>
    <dsp:sp modelId="{C676A6D7-D98D-47E2-810C-054DD760BA54}">
      <dsp:nvSpPr>
        <dsp:cNvPr id="0" name=""/>
        <dsp:cNvSpPr/>
      </dsp:nvSpPr>
      <dsp:spPr>
        <a:xfrm>
          <a:off x="3907377" y="4109335"/>
          <a:ext cx="1114334" cy="1035292"/>
        </a:xfrm>
        <a:prstGeom prst="ellipse">
          <a:avLst/>
        </a:prstGeom>
        <a:solidFill>
          <a:schemeClr val="accent6">
            <a:shade val="50000"/>
            <a:hueOff val="315792"/>
            <a:satOff val="-13804"/>
            <a:lumOff val="37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...</a:t>
          </a:r>
        </a:p>
      </dsp:txBody>
      <dsp:txXfrm>
        <a:off x="4070567" y="4260950"/>
        <a:ext cx="787954" cy="732062"/>
      </dsp:txXfrm>
    </dsp:sp>
    <dsp:sp modelId="{D585B382-20B6-488D-B4C5-DCB6CD2AB802}">
      <dsp:nvSpPr>
        <dsp:cNvPr id="0" name=""/>
        <dsp:cNvSpPr/>
      </dsp:nvSpPr>
      <dsp:spPr>
        <a:xfrm rot="6942857">
          <a:off x="2873958" y="3643968"/>
          <a:ext cx="388352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5603"/>
            <a:satOff val="-13005"/>
            <a:lumOff val="30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956517" y="3668862"/>
        <a:ext cx="273197" cy="230309"/>
      </dsp:txXfrm>
    </dsp:sp>
    <dsp:sp modelId="{A7D4C5B5-950D-4499-8977-C1AAD6C8AF97}">
      <dsp:nvSpPr>
        <dsp:cNvPr id="0" name=""/>
        <dsp:cNvSpPr/>
      </dsp:nvSpPr>
      <dsp:spPr>
        <a:xfrm>
          <a:off x="2148500" y="4134018"/>
          <a:ext cx="1077332" cy="985928"/>
        </a:xfrm>
        <a:prstGeom prst="ellipse">
          <a:avLst/>
        </a:prstGeom>
        <a:solidFill>
          <a:schemeClr val="accent6">
            <a:shade val="50000"/>
            <a:hueOff val="315792"/>
            <a:satOff val="-13804"/>
            <a:lumOff val="37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Синяя экономика</a:t>
          </a:r>
        </a:p>
      </dsp:txBody>
      <dsp:txXfrm>
        <a:off x="2306272" y="4278404"/>
        <a:ext cx="761788" cy="697156"/>
      </dsp:txXfrm>
    </dsp:sp>
    <dsp:sp modelId="{8B1C84E4-A987-468C-BD70-1DE03E5DC7E8}">
      <dsp:nvSpPr>
        <dsp:cNvPr id="0" name=""/>
        <dsp:cNvSpPr/>
      </dsp:nvSpPr>
      <dsp:spPr>
        <a:xfrm rot="10028571">
          <a:off x="2274425" y="2845691"/>
          <a:ext cx="359501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17068"/>
            <a:satOff val="-8670"/>
            <a:lumOff val="20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380923" y="2910462"/>
        <a:ext cx="251651" cy="230309"/>
      </dsp:txXfrm>
    </dsp:sp>
    <dsp:sp modelId="{699F3531-8AA6-4C18-911B-95759C974B4E}">
      <dsp:nvSpPr>
        <dsp:cNvPr id="0" name=""/>
        <dsp:cNvSpPr/>
      </dsp:nvSpPr>
      <dsp:spPr>
        <a:xfrm>
          <a:off x="1027678" y="2737704"/>
          <a:ext cx="1102621" cy="999334"/>
        </a:xfrm>
        <a:prstGeom prst="ellipse">
          <a:avLst/>
        </a:prstGeom>
        <a:solidFill>
          <a:schemeClr val="accent6">
            <a:shade val="50000"/>
            <a:hueOff val="210528"/>
            <a:satOff val="-9203"/>
            <a:lumOff val="25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Циркулярная экономика</a:t>
          </a:r>
        </a:p>
      </dsp:txBody>
      <dsp:txXfrm>
        <a:off x="1189153" y="2884053"/>
        <a:ext cx="779671" cy="706636"/>
      </dsp:txXfrm>
    </dsp:sp>
    <dsp:sp modelId="{EB37D41E-D65B-4B3D-94F1-3A88940639BE}">
      <dsp:nvSpPr>
        <dsp:cNvPr id="0" name=""/>
        <dsp:cNvSpPr/>
      </dsp:nvSpPr>
      <dsp:spPr>
        <a:xfrm rot="13114286">
          <a:off x="2515748" y="1882104"/>
          <a:ext cx="345683" cy="383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08534"/>
            <a:satOff val="-4335"/>
            <a:lumOff val="100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2608140" y="1991204"/>
        <a:ext cx="241978" cy="230309"/>
      </dsp:txXfrm>
    </dsp:sp>
    <dsp:sp modelId="{4D240E86-4886-49D9-8305-0C07BC866EF4}">
      <dsp:nvSpPr>
        <dsp:cNvPr id="0" name=""/>
        <dsp:cNvSpPr/>
      </dsp:nvSpPr>
      <dsp:spPr>
        <a:xfrm>
          <a:off x="1384416" y="945385"/>
          <a:ext cx="1180153" cy="1118342"/>
        </a:xfrm>
        <a:prstGeom prst="ellipse">
          <a:avLst/>
        </a:prstGeom>
        <a:solidFill>
          <a:schemeClr val="accent6">
            <a:shade val="50000"/>
            <a:hueOff val="105264"/>
            <a:satOff val="-4601"/>
            <a:lumOff val="12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Биоэкономика</a:t>
          </a:r>
        </a:p>
      </dsp:txBody>
      <dsp:txXfrm>
        <a:off x="1557245" y="1109162"/>
        <a:ext cx="834495" cy="790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7516-A24B-4D03-8077-288828729E83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F289-D591-42FF-93F9-15E72B655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3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6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1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9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3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D5ED-7A65-8A46-B2B6-89B1E1FAD7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0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4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5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2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2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6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C589-D8D9-4A2A-BBA9-3EF143CE9E5A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62D06-2713-4A8E-9728-9A9A4E5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vokrugsveta.ru/img/cmn/2007/04/26/023.jpg" TargetMode="External"/><Relationship Id="rId2" Type="http://schemas.openxmlformats.org/officeDocument/2006/relationships/hyperlink" Target="http://www.junior.ru/students/chugreeva/opu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sttx.ru/wp-content/uploads/2008/08/d180d0b8d18124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government.ru/docs/all/136742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dgs.un.org/gsdr/gsdr202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4" y="476251"/>
            <a:ext cx="7773987" cy="2447925"/>
          </a:xfrm>
        </p:spPr>
        <p:txBody>
          <a:bodyPr anchor="ctr"/>
          <a:lstStyle/>
          <a:p>
            <a:pPr eaLnBrk="1" hangingPunct="1"/>
            <a:r>
              <a:rPr lang="ru-RU" altLang="ru-RU" sz="4400" b="1" dirty="0"/>
              <a:t>УСТОЙЧИВОЕ РАЗВИТИЕ В УСЛОВИЯХ ТУРБУЛЕНТНОСТИ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852739"/>
            <a:ext cx="6400800" cy="3455987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3200" dirty="0"/>
          </a:p>
          <a:p>
            <a:pPr eaLnBrk="1" hangingPunct="1"/>
            <a:r>
              <a:rPr lang="ru-RU" altLang="ru-RU" sz="3200" dirty="0" err="1"/>
              <a:t>С.Н.Бобылев</a:t>
            </a:r>
            <a:endParaRPr lang="ru-RU" altLang="ru-RU" sz="3200" dirty="0"/>
          </a:p>
          <a:p>
            <a:pPr eaLnBrk="1" hangingPunct="1"/>
            <a:r>
              <a:rPr lang="ru-RU" altLang="ru-RU" dirty="0" err="1"/>
              <a:t>Зав.кафедрой</a:t>
            </a:r>
            <a:r>
              <a:rPr lang="ru-RU" altLang="ru-RU" dirty="0"/>
              <a:t> экономики природопользования МГУ, профессор, д.э.н.</a:t>
            </a:r>
          </a:p>
          <a:p>
            <a:pPr eaLnBrk="1" hangingPunct="1"/>
            <a:r>
              <a:rPr lang="ru-RU" altLang="ru-RU" dirty="0"/>
              <a:t>Заслуженный деятель науки РФ</a:t>
            </a:r>
          </a:p>
          <a:p>
            <a:pPr eaLnBrk="1" hangingPunct="1"/>
            <a:r>
              <a:rPr lang="ru-RU" altLang="ru-RU" dirty="0"/>
              <a:t>Эксперт ООН</a:t>
            </a:r>
          </a:p>
          <a:p>
            <a:pPr eaLnBrk="1" hangingPunct="1"/>
            <a:r>
              <a:rPr lang="ru-RU" altLang="ru-RU" dirty="0"/>
              <a:t>Вологда 3 июля 2024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3076" name="Picture 3" descr="und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79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</a:rPr>
              <a:t>глобальные экологические проблемы</a:t>
            </a:r>
            <a:r>
              <a:rPr lang="ru-RU" altLang="ru-RU" sz="400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/>
              <a:t>глобальное изменение климата,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опустынивание (аридизация), 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обезлесение,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дефицит сырья, 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истощение озонового слоя,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кислотные дожди, 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дефицит пресной воды,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загрязнение Мирового океана,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исчезновение видов животных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 и растений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 (уменьшение биоразнообразия)и др. </a:t>
            </a:r>
          </a:p>
        </p:txBody>
      </p:sp>
      <p:pic>
        <p:nvPicPr>
          <p:cNvPr id="46084" name="Picture 4" descr="Картинка 8 из 2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412875"/>
            <a:ext cx="1714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Картинка 6 из 7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4484688"/>
            <a:ext cx="2924175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7534_7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79" y="5048250"/>
            <a:ext cx="314594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Картинка 4 из 10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412876"/>
            <a:ext cx="232568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0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7B4DB8B8-CA40-47C6-B9D1-1314620C2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263048"/>
            <a:ext cx="7886700" cy="1027134"/>
          </a:xfrm>
        </p:spPr>
        <p:txBody>
          <a:bodyPr>
            <a:normAutofit/>
          </a:bodyPr>
          <a:lstStyle/>
          <a:p>
            <a:r>
              <a:rPr lang="ru-RU" altLang="ru-RU" dirty="0"/>
              <a:t>Прогресс и регресс ЦУР (2023)</a:t>
            </a:r>
          </a:p>
        </p:txBody>
      </p:sp>
      <p:pic>
        <p:nvPicPr>
          <p:cNvPr id="36867" name="Объект 4">
            <a:extLst>
              <a:ext uri="{FF2B5EF4-FFF2-40B4-BE49-F238E27FC236}">
                <a16:creationId xmlns:a16="http://schemas.microsoft.com/office/drawing/2014/main" id="{D489BB21-A8D9-48A2-A7EA-31D91EFBF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759" y="1290182"/>
            <a:ext cx="10208711" cy="5035462"/>
          </a:xfrm>
        </p:spPr>
      </p:pic>
    </p:spTree>
    <p:extLst>
      <p:ext uri="{BB962C8B-B14F-4D97-AF65-F5344CB8AC3E}">
        <p14:creationId xmlns:p14="http://schemas.microsoft.com/office/powerpoint/2010/main" val="20182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199CA-8731-4E37-883C-D96205B2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4C581-CA02-42D7-BD73-A4532ED9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585"/>
            <a:ext cx="10515600" cy="5146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Негуманный (социальные проблемы) и неэкологичный (деградация природы) тип цивилизации в рамках модели традиционного капитализма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61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Особенности экономики экологически устойчивого развития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700214"/>
            <a:ext cx="8507412" cy="51577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Адекватная оценка природного капитала (природных ресурсов и услуг)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   - Жесткое правило рыночной экономики (нет цены – не существует)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   - Киотский протокол Парижское соглашение (леса, экосистемы…)</a:t>
            </a:r>
          </a:p>
          <a:p>
            <a:r>
              <a:rPr lang="ru-RU" altLang="ru-RU" dirty="0"/>
              <a:t> Здоровье (15% ВВП)</a:t>
            </a:r>
          </a:p>
          <a:p>
            <a:pPr>
              <a:lnSpc>
                <a:spcPct val="90000"/>
              </a:lnSpc>
            </a:pPr>
            <a:r>
              <a:rPr lang="ru-RU" altLang="ru-RU" dirty="0" err="1"/>
              <a:t>Экстерналии</a:t>
            </a:r>
            <a:r>
              <a:rPr lang="ru-RU" altLang="ru-RU" dirty="0"/>
              <a:t> (внешние эффекты)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/>
              <a:t>   Не учитываются традиционной рыночной экономикой (провалы рынка) 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Фактор времени (устойчивость развития, дисконтирование, учет в проектах/программах)</a:t>
            </a:r>
          </a:p>
        </p:txBody>
      </p:sp>
    </p:spTree>
    <p:extLst>
      <p:ext uri="{BB962C8B-B14F-4D97-AF65-F5344CB8AC3E}">
        <p14:creationId xmlns:p14="http://schemas.microsoft.com/office/powerpoint/2010/main" val="235809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2290" y="274638"/>
            <a:ext cx="10008296" cy="5966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</a:rPr>
              <a:t>Смыслы экономического развития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211" y="931653"/>
            <a:ext cx="11424490" cy="5729498"/>
          </a:xfrm>
        </p:spPr>
        <p:txBody>
          <a:bodyPr>
            <a:normAutofit/>
          </a:bodyPr>
          <a:lstStyle/>
          <a:p>
            <a:r>
              <a:rPr lang="ru-RU" altLang="ru-RU" sz="2900" dirty="0"/>
              <a:t>  Благосостояние (в контексте устойчивости) или традиционный экономический рост (ВВП и пр.)</a:t>
            </a:r>
          </a:p>
          <a:p>
            <a:r>
              <a:rPr lang="ru-RU" altLang="ru-RU" sz="2900" dirty="0"/>
              <a:t> «</a:t>
            </a:r>
            <a:r>
              <a:rPr lang="ru-RU" altLang="ru-RU" sz="2900" b="1" dirty="0">
                <a:solidFill>
                  <a:srgbClr val="002060"/>
                </a:solidFill>
              </a:rPr>
              <a:t>Цивилизация максимизации</a:t>
            </a:r>
            <a:r>
              <a:rPr lang="ru-RU" altLang="ru-RU" sz="2900" dirty="0"/>
              <a:t>». Три Цели – максимизация: финансовых результатов (индивидуум, домохозяйство, бизнес, банки, регион, страна); производства и потребления</a:t>
            </a:r>
          </a:p>
          <a:p>
            <a:r>
              <a:rPr lang="ru-RU" altLang="ru-RU" sz="2900" dirty="0"/>
              <a:t>  Рыночный фундаментализм </a:t>
            </a:r>
            <a:endParaRPr lang="en-US" altLang="ru-RU" sz="2900" dirty="0"/>
          </a:p>
          <a:p>
            <a:r>
              <a:rPr lang="ru-RU" altLang="ru-RU" sz="2900" dirty="0"/>
              <a:t>  «Нет цены – не существует»</a:t>
            </a:r>
          </a:p>
          <a:p>
            <a:r>
              <a:rPr lang="ru-RU" altLang="ru-RU" sz="2900" dirty="0" err="1"/>
              <a:t>Д.Стиглиц</a:t>
            </a:r>
            <a:r>
              <a:rPr lang="ru-RU" altLang="ru-RU" sz="2900" dirty="0"/>
              <a:t> и </a:t>
            </a:r>
            <a:r>
              <a:rPr lang="ru-RU" altLang="ru-RU" sz="2900" dirty="0" err="1"/>
              <a:t>А.Сен</a:t>
            </a:r>
            <a:r>
              <a:rPr lang="ru-RU" altLang="ru-RU" sz="2900" dirty="0"/>
              <a:t> </a:t>
            </a:r>
            <a:r>
              <a:rPr lang="ru-RU" altLang="ru-RU" sz="2900" b="1" dirty="0">
                <a:solidFill>
                  <a:srgbClr val="002060"/>
                </a:solidFill>
              </a:rPr>
              <a:t>«Неверно оценивая нашу жизнь. Почему ВВП не имеет смысла»</a:t>
            </a:r>
          </a:p>
          <a:p>
            <a:r>
              <a:rPr lang="ru-RU" altLang="ru-RU" sz="4000" dirty="0"/>
              <a:t>Нужны новые смыслы </a:t>
            </a:r>
            <a:r>
              <a:rPr lang="ru-RU" altLang="ru-RU" sz="2900" dirty="0"/>
              <a:t>и новые экономические модели развития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25014" y="6115832"/>
            <a:ext cx="726475" cy="365125"/>
          </a:xfrm>
        </p:spPr>
        <p:txBody>
          <a:bodyPr/>
          <a:lstStyle/>
          <a:p>
            <a:fld id="{21A5088F-9415-4DBA-A411-CFD8BC367B85}" type="slidenum">
              <a:rPr lang="ru-RU" sz="2400" smtClean="0">
                <a:solidFill>
                  <a:schemeClr val="accent6">
                    <a:lumMod val="50000"/>
                  </a:schemeClr>
                </a:solidFill>
              </a:rPr>
              <a:t>14</a:t>
            </a:fld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4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Изменение ВСЕХ ДОЛГОСРОЧНЫХ СОЦИАЛЬНЫХ И ЭКОНОМИЧЕСКИХ СТРАТЕГИЙ (!!!???). </a:t>
            </a:r>
            <a:br>
              <a:rPr lang="ru-RU" sz="3600" b="1" dirty="0"/>
            </a:br>
            <a:r>
              <a:rPr lang="ru-RU" sz="3600" b="1" dirty="0"/>
              <a:t>МИР КАК ЭКОЛОГИЧЕСКАЯ ЦИВИЛИЗАЦИЯ? (Китай)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1690688"/>
            <a:ext cx="10913853" cy="496027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Мировая экономика все больше  вынуждена играть и трансформироваться по экологическим правилам. </a:t>
            </a:r>
          </a:p>
          <a:p>
            <a:r>
              <a:rPr lang="ru-RU" dirty="0"/>
              <a:t>2020-2021 гг. Подавляющая часть ведущих экономических держав мира объявили своей целью достижение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углеродной нейтральности</a:t>
            </a:r>
            <a:r>
              <a:rPr lang="ru-RU" dirty="0"/>
              <a:t>, нулевого баланса выбросов парниковых газов к 2050-2060 гг. В ряду этих держав европейские страны ЕС, США, мощные экономики Азии (Китай, Япония, Южная Корея, Казахстан), Бразилия.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Россия. Президент: 2060. Правительство РФ «Стратегия социально-экономического развития Российской Федерации с низким выбросом парниковых газов до 2050 г.» (29 октября 2021). Указ Президента РФ Климатическая Доктрина (декабрь 2023)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 человечества – 1,5 С (?!)</a:t>
            </a:r>
          </a:p>
          <a:p>
            <a:r>
              <a:rPr lang="ru-RU" dirty="0"/>
              <a:t>Достижение «наукообразной» углеродной нейтральности стали приоритетными долгосрочными целями для подавляющей части глобальной экономики. Именно эти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климатические индикаторы оказались главными, а не традиционные цели роста ВВП, доходов, производства, занятости, потребления</a:t>
            </a:r>
            <a:r>
              <a:rPr lang="ru-RU" dirty="0"/>
              <a:t> и т.д.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Экологическая доминанта </a:t>
            </a:r>
            <a:r>
              <a:rPr lang="ru-RU" dirty="0"/>
              <a:t>приводит и еще сильнее приведет в ближайшем будущем к радикальным экономическим трансформациям, структурно-технологическим изменениям, реформированию традиционных секторов, переменам в государственном и рыночном регулировании, поведению потребителей.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30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5170-C709-49C1-BB32-1CA861D8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567"/>
          </a:xfrm>
        </p:spPr>
        <p:txBody>
          <a:bodyPr/>
          <a:lstStyle/>
          <a:p>
            <a:r>
              <a:rPr lang="ru-RU" dirty="0"/>
              <a:t>Углеродное регулирование в мире (2022)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3D8352-AC1B-430E-96BD-47761C5BB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46" y="1113692"/>
            <a:ext cx="9806354" cy="5379183"/>
          </a:xfrm>
        </p:spPr>
      </p:pic>
    </p:spTree>
    <p:extLst>
      <p:ext uri="{BB962C8B-B14F-4D97-AF65-F5344CB8AC3E}">
        <p14:creationId xmlns:p14="http://schemas.microsoft.com/office/powerpoint/2010/main" val="137539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6000" b="1" dirty="0"/>
              <a:t>КУДА ДВИЖЕМСЯ?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dirty="0"/>
              <a:t>   </a:t>
            </a:r>
            <a:r>
              <a:rPr lang="ru-RU" altLang="ru-RU" sz="6000" dirty="0"/>
              <a:t>Устойчивое развитие – </a:t>
            </a:r>
            <a:r>
              <a:rPr lang="ru-RU" altLang="ru-RU" sz="6000" dirty="0" err="1"/>
              <a:t>консенсусная</a:t>
            </a:r>
            <a:r>
              <a:rPr lang="ru-RU" altLang="ru-RU" sz="6000" dirty="0"/>
              <a:t> парадигма развития человечества в 21 веке</a:t>
            </a:r>
          </a:p>
        </p:txBody>
      </p:sp>
    </p:spTree>
    <p:extLst>
      <p:ext uri="{BB962C8B-B14F-4D97-AF65-F5344CB8AC3E}">
        <p14:creationId xmlns:p14="http://schemas.microsoft.com/office/powerpoint/2010/main" val="356986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1" y="1883664"/>
            <a:ext cx="2766177" cy="2397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15" y="1792224"/>
            <a:ext cx="2543908" cy="2433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369" y="1883664"/>
            <a:ext cx="1814967" cy="2342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904" y="284988"/>
            <a:ext cx="10881360" cy="890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69850"/>
            <a:r>
              <a:rPr lang="ru" sz="2375" b="1" dirty="0">
                <a:solidFill>
                  <a:srgbClr val="3C5762"/>
                </a:solidFill>
                <a:latin typeface="Cambria"/>
              </a:rPr>
              <a:t>УСТОЙЧИВОЕ РАЗВИТИЕ — ОФИЦИАЛЬНАЯ ПАРАДИГМА</a:t>
            </a:r>
          </a:p>
          <a:p>
            <a:pPr indent="69850">
              <a:lnSpc>
                <a:spcPct val="90000"/>
              </a:lnSpc>
            </a:pPr>
            <a:r>
              <a:rPr lang="ru" sz="2375" b="1" dirty="0">
                <a:solidFill>
                  <a:srgbClr val="3C5762"/>
                </a:solidFill>
                <a:latin typeface="Cambria"/>
              </a:rPr>
              <a:t>РАЗВИТИЯ ЧЕЛОВЕЧЕСТВА В XXI ВЕКЕ</a:t>
            </a:r>
          </a:p>
          <a:p>
            <a:pPr indent="69850">
              <a:lnSpc>
                <a:spcPct val="90000"/>
              </a:lnSpc>
            </a:pPr>
            <a:endParaRPr lang="ru" sz="2375" b="1" dirty="0">
              <a:solidFill>
                <a:srgbClr val="3C5762"/>
              </a:solidFill>
              <a:latin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3396" y="3666744"/>
            <a:ext cx="1606296" cy="6233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r">
              <a:lnSpc>
                <a:spcPct val="85000"/>
              </a:lnSpc>
            </a:pPr>
            <a:r>
              <a:rPr lang="en-US" sz="1250">
                <a:solidFill>
                  <a:srgbClr val="854747"/>
                </a:solidFill>
                <a:latin typeface="Arial"/>
              </a:rPr>
              <a:t>RIO </a:t>
            </a:r>
            <a:r>
              <a:rPr lang="en-US" sz="1250">
                <a:solidFill>
                  <a:srgbClr val="5B6890"/>
                </a:solidFill>
                <a:latin typeface="Arial"/>
              </a:rPr>
              <a:t>United Nations </a:t>
            </a:r>
            <a:r>
              <a:rPr lang="ru" sz="1250">
                <a:solidFill>
                  <a:srgbClr val="854747"/>
                </a:solidFill>
                <a:latin typeface="Arial"/>
              </a:rPr>
              <a:t>2012 </a:t>
            </a:r>
            <a:r>
              <a:rPr lang="en-US" sz="1250">
                <a:solidFill>
                  <a:srgbClr val="5B6890"/>
                </a:solidFill>
                <a:latin typeface="Arial"/>
              </a:rPr>
              <a:t>Conference on Sustainable Development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43292" y="3666744"/>
            <a:ext cx="1353664" cy="7239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en-US" sz="1700" dirty="0">
                <a:solidFill>
                  <a:srgbClr val="3C5762"/>
                </a:solidFill>
                <a:latin typeface="Trebuchet MS"/>
              </a:rPr>
              <a:t>PARIS2O15</a:t>
            </a:r>
          </a:p>
          <a:p>
            <a:pPr>
              <a:spcAft>
                <a:spcPts val="105"/>
              </a:spcAft>
            </a:pPr>
            <a:r>
              <a:rPr lang="en-US" sz="500" b="1" dirty="0">
                <a:solidFill>
                  <a:srgbClr val="788395"/>
                </a:solidFill>
                <a:latin typeface="Trebuchet MS"/>
              </a:rPr>
              <a:t>UN CLIMATE CHANGE CONFERENCE</a:t>
            </a:r>
          </a:p>
          <a:p>
            <a:pPr>
              <a:lnSpc>
                <a:spcPct val="93000"/>
              </a:lnSpc>
            </a:pPr>
            <a:r>
              <a:rPr lang="en-US" sz="1200" dirty="0">
                <a:solidFill>
                  <a:srgbClr val="3C5762"/>
                </a:solidFill>
                <a:latin typeface="Trebuchet MS"/>
              </a:rPr>
              <a:t>C0P21-CMP11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53796" y="4998720"/>
          <a:ext cx="10875264" cy="1295400"/>
        </p:xfrm>
        <a:graphic>
          <a:graphicData uri="http://schemas.openxmlformats.org/drawingml/2006/table">
            <a:tbl>
              <a:tblPr/>
              <a:tblGrid>
                <a:gridCol w="355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indent="0"/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«Будущее, которое мы хотим»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95900" indent="0"/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«Повестка дня в области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r"/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Парижское климатическое </a:t>
                      </a:r>
                      <a:r>
                        <a:rPr lang="ru-RU" sz="1700" dirty="0">
                          <a:solidFill>
                            <a:srgbClr val="3C5762"/>
                          </a:solidFill>
                          <a:latin typeface="Arial"/>
                        </a:rPr>
                        <a:t>соглашение</a:t>
                      </a:r>
                      <a:endParaRPr lang="ru" sz="1700" dirty="0">
                        <a:solidFill>
                          <a:srgbClr val="3C5762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indent="127000"/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Рио-де-Жанейро, Бразилия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95900" indent="0"/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устойчивого развития на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72300" indent="0"/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(2015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2199200" indent="0"/>
                      <a:r>
                        <a:rPr lang="en-US" sz="1700" dirty="0">
                          <a:solidFill>
                            <a:srgbClr val="3C5762"/>
                          </a:solidFill>
                          <a:latin typeface="Arial"/>
                        </a:rPr>
                        <a:t>(2012)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700" dirty="0">
                          <a:solidFill>
                            <a:srgbClr val="3C5762"/>
                          </a:solidFill>
                          <a:latin typeface="Arial"/>
                        </a:rPr>
                        <a:t>           </a:t>
                      </a:r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период до </a:t>
                      </a:r>
                      <a:r>
                        <a:rPr lang="en-US" sz="1700" dirty="0">
                          <a:solidFill>
                            <a:srgbClr val="3C5762"/>
                          </a:solidFill>
                          <a:latin typeface="Arial"/>
                        </a:rPr>
                        <a:t>2030 </a:t>
                      </a:r>
                      <a:r>
                        <a:rPr lang="ru" sz="1700" dirty="0">
                          <a:solidFill>
                            <a:srgbClr val="3C5762"/>
                          </a:solidFill>
                          <a:latin typeface="Arial"/>
                        </a:rPr>
                        <a:t>года»</a:t>
                      </a:r>
                      <a:r>
                        <a:rPr lang="en-US" sz="1700" dirty="0">
                          <a:solidFill>
                            <a:srgbClr val="3C5762"/>
                          </a:solidFill>
                          <a:latin typeface="Arial"/>
                        </a:rPr>
                        <a:t> </a:t>
                      </a:r>
                      <a:endParaRPr lang="ru" sz="1700" dirty="0">
                        <a:solidFill>
                          <a:srgbClr val="3C5762"/>
                        </a:solidFill>
                        <a:latin typeface="Arial"/>
                      </a:endParaRPr>
                    </a:p>
                    <a:p>
                      <a:pPr marL="3050100" indent="0"/>
                      <a:r>
                        <a:rPr lang="en-US" sz="1700" dirty="0">
                          <a:solidFill>
                            <a:srgbClr val="3C5762"/>
                          </a:solidFill>
                          <a:latin typeface="Arial"/>
                        </a:rPr>
                        <a:t>(2015)</a:t>
                      </a: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43800" indent="0"/>
                      <a:endParaRPr lang="en-US" sz="1700" dirty="0">
                        <a:solidFill>
                          <a:srgbClr val="3C5762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0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69014" y="1825625"/>
            <a:ext cx="4284785" cy="4351338"/>
          </a:xfrm>
        </p:spPr>
        <p:txBody>
          <a:bodyPr>
            <a:normAutofit/>
          </a:bodyPr>
          <a:lstStyle/>
          <a:p>
            <a:r>
              <a:rPr lang="ru-RU" dirty="0"/>
              <a:t>Трактовка: мир и Россия</a:t>
            </a:r>
          </a:p>
          <a:p>
            <a:r>
              <a:rPr lang="ru-RU" dirty="0"/>
              <a:t>ЦУР – количественная оболочка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Углеродная нейтральность (2020-2022). Мир, страны, корпорации, мегаполисы.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1" descr="C:\Users\Zakharov\AppData\Local\Microsoft\Windows\Temporary Internet Files\Content.Word\Sustainable Developm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015" y="1969477"/>
            <a:ext cx="6857999" cy="3786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8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0B45A-5DEE-F948-BAF9-112797E5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5" y="0"/>
            <a:ext cx="1039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 </a:t>
            </a:r>
          </a:p>
        </p:txBody>
      </p:sp>
      <p:pic>
        <p:nvPicPr>
          <p:cNvPr id="41988" name="Picture 4" descr="Картинки по запросу рисунок цели устойчивого развития о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04814"/>
            <a:ext cx="8785225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1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79A9-5A4F-4406-A747-108C22F5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/>
              <a:t>Зеленая экономика и ее типы: свои индикаторы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DA6D5-4E66-4DD9-B274-1C27F8FCF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3786" y="1313895"/>
            <a:ext cx="2920013" cy="48630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Цифровая экономика</a:t>
            </a:r>
            <a:endParaRPr lang="en-US" dirty="0"/>
          </a:p>
          <a:p>
            <a:r>
              <a:rPr lang="ru-RU" dirty="0"/>
              <a:t>Инновационная экономика</a:t>
            </a:r>
          </a:p>
          <a:p>
            <a:r>
              <a:rPr lang="ru-RU" dirty="0" err="1"/>
              <a:t>Постиндустриа-льная</a:t>
            </a:r>
            <a:r>
              <a:rPr lang="ru-RU" dirty="0"/>
              <a:t> экономика</a:t>
            </a:r>
          </a:p>
          <a:p>
            <a:r>
              <a:rPr lang="ru-RU" dirty="0"/>
              <a:t>Социально ориентирован-</a:t>
            </a:r>
            <a:r>
              <a:rPr lang="ru-RU" dirty="0" err="1"/>
              <a:t>ная</a:t>
            </a:r>
            <a:r>
              <a:rPr lang="ru-RU" dirty="0"/>
              <a:t> экономика и др.</a:t>
            </a:r>
          </a:p>
          <a:p>
            <a:r>
              <a:rPr lang="ru-RU" dirty="0"/>
              <a:t>Индустрия 4.0 и </a:t>
            </a:r>
            <a:r>
              <a:rPr lang="ru-RU"/>
              <a:t>т.д.</a:t>
            </a:r>
            <a:endParaRPr lang="ru-RU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85EFFEE8-9AB2-445A-99D8-E0E94EB41D8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199" y="1118586"/>
          <a:ext cx="7213847" cy="530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57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34DCB71E-D962-491C-9C16-8BDB2062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2000-е гг. Сколько людей нужно для роста ВВП?</a:t>
            </a:r>
          </a:p>
        </p:txBody>
      </p:sp>
      <p:pic>
        <p:nvPicPr>
          <p:cNvPr id="25603" name="Объект 3">
            <a:extLst>
              <a:ext uri="{FF2B5EF4-FFF2-40B4-BE49-F238E27FC236}">
                <a16:creationId xmlns:a16="http://schemas.microsoft.com/office/drawing/2014/main" id="{BCA2EA80-A987-498F-972C-331FAED42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343025"/>
            <a:ext cx="8208962" cy="5305425"/>
          </a:xfrm>
        </p:spPr>
      </p:pic>
    </p:spTree>
    <p:extLst>
      <p:ext uri="{BB962C8B-B14F-4D97-AF65-F5344CB8AC3E}">
        <p14:creationId xmlns:p14="http://schemas.microsoft.com/office/powerpoint/2010/main" val="73708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landscape-water-nature-forest-outdoor-wilderness-725733-pxhere.c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3512" y="5879236"/>
            <a:ext cx="2304256" cy="862133"/>
          </a:xfrm>
          <a:prstGeom prst="triangle">
            <a:avLst>
              <a:gd name="adj" fmla="val 49743"/>
            </a:avLst>
          </a:prstGeom>
        </p:spPr>
      </p:pic>
      <p:pic>
        <p:nvPicPr>
          <p:cNvPr id="7" name="Изображение 6" descr="nature-forest-wilderness-mountain-snow-cloud-313-pxhere.com — копия 2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19" b="39625"/>
          <a:stretch/>
        </p:blipFill>
        <p:spPr>
          <a:xfrm>
            <a:off x="1524000" y="-27384"/>
            <a:ext cx="9180512" cy="1340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-27384"/>
            <a:ext cx="9180512" cy="1340768"/>
          </a:xfrm>
          <a:prstGeom prst="rect">
            <a:avLst/>
          </a:prstGeom>
          <a:solidFill>
            <a:srgbClr val="4A5582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44624"/>
            <a:ext cx="8568952" cy="12150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2400" b="1" dirty="0">
                <a:solidFill>
                  <a:srgbClr val="FFFFFF"/>
                </a:solidFill>
                <a:latin typeface="Helvetica"/>
                <a:cs typeface="Helvetica"/>
              </a:rPr>
              <a:t>«Неверно оценивая нашу жизнь. Почему ВВП не имеет смысла?» (2010).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0" y="-90539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03511" y="2276872"/>
            <a:ext cx="2771799" cy="3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Современная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система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измерений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 социально-экономических процессов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несовершенна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 и что участники рынка и правительства не ориентировались на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анализ наиболее адекватных показателей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703512" y="2204864"/>
            <a:ext cx="2304256" cy="0"/>
          </a:xfrm>
          <a:prstGeom prst="lin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596008" y="1196752"/>
            <a:ext cx="8964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sz="1800" b="1" dirty="0">
                <a:solidFill>
                  <a:schemeClr val="tx1"/>
                </a:solidFill>
                <a:latin typeface="Helvetica"/>
                <a:cs typeface="Helvetica"/>
              </a:rPr>
              <a:t>   </a:t>
            </a:r>
            <a:r>
              <a:rPr kumimoji="0" lang="ru-RU" sz="1600" b="1" dirty="0">
                <a:solidFill>
                  <a:schemeClr val="tx1"/>
                </a:solidFill>
                <a:latin typeface="Helvetica"/>
                <a:cs typeface="Helvetica"/>
              </a:rPr>
              <a:t>Доклад Комиссии лауреатов Нобелевской премии </a:t>
            </a:r>
            <a:r>
              <a:rPr kumimoji="0" lang="en-US" sz="1600" b="1" dirty="0">
                <a:solidFill>
                  <a:schemeClr val="tx1"/>
                </a:solidFill>
                <a:latin typeface="Helvetica"/>
                <a:cs typeface="Helvetica"/>
              </a:rPr>
              <a:t>E</a:t>
            </a:r>
            <a:r>
              <a:rPr kumimoji="0" lang="ru-RU" sz="1600" b="1" dirty="0">
                <a:solidFill>
                  <a:schemeClr val="tx1"/>
                </a:solidFill>
                <a:latin typeface="Helvetica"/>
                <a:cs typeface="Helvetica"/>
              </a:rPr>
              <a:t>.Стиглица - </a:t>
            </a:r>
            <a:r>
              <a:rPr kumimoji="0" lang="ru-RU" sz="1600" b="1" dirty="0" err="1">
                <a:solidFill>
                  <a:schemeClr val="tx1"/>
                </a:solidFill>
                <a:latin typeface="Helvetica"/>
                <a:cs typeface="Helvetica"/>
              </a:rPr>
              <a:t>А.Сена</a:t>
            </a:r>
            <a:r>
              <a:rPr kumimoji="0" lang="ru-RU" sz="1600" b="1" dirty="0">
                <a:solidFill>
                  <a:schemeClr val="tx1"/>
                </a:solidFill>
                <a:latin typeface="Helvetica"/>
                <a:cs typeface="Helvetica"/>
              </a:rPr>
              <a:t> по вопросу об измерении экономического развития и социального прогресса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МЫ НЕ УМЕЕМ ОЦЕНИВАТЬ РАЗВИТИЕ!!!</a:t>
            </a:r>
            <a:endParaRPr kumimoji="0" lang="ru-RU" sz="20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55840" y="2276872"/>
            <a:ext cx="2664295" cy="3600400"/>
          </a:xfrm>
          <a:prstGeom prst="rect">
            <a:avLst/>
          </a:prstGeom>
          <a:solidFill>
            <a:srgbClr val="BCD1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Растет понимание и признание того факта, что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ВВП не является идеальным показателем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 измерения благосостояния, так как он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не охватывает различные социальные процессы, изменения в окружающей среде,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 некоторые явления, которые принято называть  «устойчивостью» развития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36160" y="2276872"/>
            <a:ext cx="2952328" cy="3600400"/>
          </a:xfrm>
          <a:prstGeom prst="rect">
            <a:avLst/>
          </a:prstGeom>
          <a:solidFill>
            <a:srgbClr val="88B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Один из главных выводов доклада состоит в необходимости перенести акцент в системе показателей 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с измерения производства на измерение благосостояния.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При этом измерение благосостояния должно рассматриваться в контексте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обеспечения устойчивости развития.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223792" y="2204864"/>
            <a:ext cx="3024336" cy="0"/>
          </a:xfrm>
          <a:prstGeom prst="lin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536160" y="2204864"/>
            <a:ext cx="2952328" cy="0"/>
          </a:xfrm>
          <a:prstGeom prst="lin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703512" y="5805264"/>
            <a:ext cx="2304256" cy="0"/>
          </a:xfrm>
          <a:prstGeom prst="lin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464152" y="5805264"/>
            <a:ext cx="3024336" cy="0"/>
          </a:xfrm>
          <a:prstGeom prst="lin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Изображение 11" descr="landscape-tree-nature-forest-outdoor-wilderness-607958-pxhere.co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3793" y="5877272"/>
            <a:ext cx="3096343" cy="951964"/>
          </a:xfrm>
          <a:prstGeom prst="triangle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4223792" y="5805264"/>
            <a:ext cx="3024336" cy="0"/>
          </a:xfrm>
          <a:prstGeom prst="lin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Изображение 13" descr="landscape-nature-wilderness-mountain-snow-lake-51384-pxhere.co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00664" y="5877272"/>
            <a:ext cx="3059832" cy="994382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47950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3388" y="1984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sz="2500" b="1" dirty="0"/>
              <a:t>По итогам заседания Госсовета Президент РФ утвердил перечень поручений (январь 2017):</a:t>
            </a:r>
            <a:br>
              <a:rPr lang="en-US" altLang="ru-RU" sz="2500" b="1" dirty="0"/>
            </a:br>
            <a:endParaRPr lang="en-US" altLang="ru-RU" sz="2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79231" y="1196976"/>
            <a:ext cx="10656277" cy="5661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000" dirty="0"/>
              <a:t>задачи поэтапного перехода России к модели </a:t>
            </a:r>
            <a:r>
              <a:rPr lang="ru-RU" altLang="ru-RU" sz="2000" b="1" dirty="0">
                <a:solidFill>
                  <a:srgbClr val="0070C0"/>
                </a:solidFill>
              </a:rPr>
              <a:t>экологически устойчивого развития</a:t>
            </a:r>
            <a:r>
              <a:rPr lang="ru-RU" altLang="ru-RU" sz="2000" dirty="0">
                <a:solidFill>
                  <a:srgbClr val="0070C0"/>
                </a:solidFill>
              </a:rPr>
              <a:t>, позволяющей в долгосрочной перспективе эффективное использование природного капитала при одновременном устранении экологических угроз для здоровья человека.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solidFill>
                  <a:schemeClr val="accent2"/>
                </a:solidFill>
              </a:rPr>
              <a:t>системы индикаторов устойчивого развития;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/>
              <a:t>разработку нормативов качества окружающей среды с учётом оценки рисков причинения вреда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здоровью человека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000" dirty="0"/>
              <a:t>    (ежегодный экономический ущерб доходит до 6 процентов ВВП, а с учётом последствий для здоровья людей – и до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15 процентов ВВП</a:t>
            </a:r>
            <a:r>
              <a:rPr lang="ru-RU" sz="2000" dirty="0"/>
              <a:t>).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solidFill>
                  <a:schemeClr val="accent2"/>
                </a:solidFill>
              </a:rPr>
              <a:t>повышение </a:t>
            </a:r>
            <a:r>
              <a:rPr lang="ru-RU" sz="2200" dirty="0" err="1">
                <a:solidFill>
                  <a:schemeClr val="accent2"/>
                </a:solidFill>
              </a:rPr>
              <a:t>энергоэффективности</a:t>
            </a:r>
            <a:r>
              <a:rPr lang="ru-RU" sz="2200" dirty="0"/>
              <a:t> экономики и развитие использования </a:t>
            </a:r>
            <a:r>
              <a:rPr lang="ru-RU" sz="2200" dirty="0">
                <a:solidFill>
                  <a:schemeClr val="accent2"/>
                </a:solidFill>
              </a:rPr>
              <a:t>возобновляемых источников энергии</a:t>
            </a:r>
            <a:r>
              <a:rPr lang="ru-RU" sz="2200" dirty="0"/>
              <a:t>;</a:t>
            </a:r>
            <a:endParaRPr lang="en-US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/>
              <a:t>включение в федеральные </a:t>
            </a:r>
            <a:r>
              <a:rPr lang="ru-RU" sz="2200" dirty="0">
                <a:solidFill>
                  <a:srgbClr val="0070C0"/>
                </a:solidFill>
              </a:rPr>
              <a:t>государственные образовательные стандарты требований к освоению базовых знаний в области охраны окружающей среды и устойчивого развития</a:t>
            </a:r>
            <a:r>
              <a:rPr lang="ru-RU" sz="2200" dirty="0"/>
              <a:t>;</a:t>
            </a:r>
            <a:endParaRPr lang="en-US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/>
              <a:t>внедрение </a:t>
            </a:r>
            <a:r>
              <a:rPr lang="ru-RU" sz="2200" dirty="0">
                <a:solidFill>
                  <a:schemeClr val="accent2"/>
                </a:solidFill>
              </a:rPr>
              <a:t>системы компенсаций (платежей) за </a:t>
            </a:r>
            <a:r>
              <a:rPr lang="ru-RU" sz="2200" dirty="0" err="1">
                <a:solidFill>
                  <a:schemeClr val="accent2"/>
                </a:solidFill>
              </a:rPr>
              <a:t>экосистемные</a:t>
            </a:r>
            <a:r>
              <a:rPr lang="ru-RU" sz="2200" dirty="0">
                <a:solidFill>
                  <a:schemeClr val="accent2"/>
                </a:solidFill>
              </a:rPr>
              <a:t> услуги</a:t>
            </a:r>
            <a:r>
              <a:rPr lang="ru-RU" sz="2200" dirty="0"/>
              <a:t> исходя из понимания роли России как экологического донора.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921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4" y="1535724"/>
            <a:ext cx="10879015" cy="5061928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1400" dirty="0"/>
              <a:t> </a:t>
            </a:r>
            <a:r>
              <a:rPr lang="ru-RU" sz="2000" dirty="0"/>
              <a:t>стимулирование деятельности </a:t>
            </a:r>
            <a:r>
              <a:rPr lang="ru-RU" sz="2000" dirty="0">
                <a:solidFill>
                  <a:srgbClr val="002060"/>
                </a:solidFill>
              </a:rPr>
              <a:t>по переработке отходов производства и потребления</a:t>
            </a:r>
            <a:r>
              <a:rPr lang="ru-RU" sz="2000" dirty="0"/>
              <a:t>, в т.ч. в сфере  сортировки и ликвидации объектов накопленного вреда;</a:t>
            </a:r>
            <a:br>
              <a:rPr lang="en-US" sz="2000" dirty="0"/>
            </a:br>
            <a:br>
              <a:rPr lang="ru-RU" sz="2000" dirty="0"/>
            </a:br>
            <a:r>
              <a:rPr lang="ru-RU" sz="2000" dirty="0"/>
              <a:t>е) разработать и утвердить национальную методику оценки способности всех типов лесов, водно-болотных угодий и степей, находящихся на территории Российской Федерации, к </a:t>
            </a:r>
            <a:r>
              <a:rPr lang="ru-RU" sz="2000" dirty="0">
                <a:solidFill>
                  <a:srgbClr val="0070C0"/>
                </a:solidFill>
              </a:rPr>
              <a:t>поглощению диоксида углерода</a:t>
            </a:r>
            <a:r>
              <a:rPr lang="ru-RU" sz="2000" dirty="0"/>
              <a:t>, провести расчёты способности экосистем регионов к его поглощению;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з) разработать при участии ведущих предпринимательских объединений и представить предложения: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 применении </a:t>
            </a:r>
            <a:r>
              <a:rPr lang="ru-RU" sz="2000" dirty="0">
                <a:solidFill>
                  <a:srgbClr val="0070C0"/>
                </a:solidFill>
              </a:rPr>
              <a:t>«зелёных» финансовых инструментов </a:t>
            </a:r>
            <a:r>
              <a:rPr lang="ru-RU" sz="2000" dirty="0"/>
              <a:t>российскими институтами развития и публичными компаниями;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 стимулировании внедрения российскими институтами развития и организациями практики экологически устойчивого развития, о применении публичными компаниями, государственными организациями, корпорациями и компаниями</a:t>
            </a:r>
            <a:br>
              <a:rPr lang="ru-RU" sz="2000" dirty="0"/>
            </a:br>
            <a:r>
              <a:rPr lang="ru-RU" sz="2000" dirty="0"/>
              <a:t>с государственным участием </a:t>
            </a:r>
            <a:r>
              <a:rPr lang="ru-RU" sz="2000" dirty="0">
                <a:solidFill>
                  <a:srgbClr val="0070C0"/>
                </a:solidFill>
              </a:rPr>
              <a:t>добровольных механизмов экологической ответственности;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 раскрытии публичными компаниями, государственными организациями, корпорациями и компаниями с государственным участием предусмотренной международными стандартами </a:t>
            </a:r>
            <a:r>
              <a:rPr lang="ru-RU" sz="2000" dirty="0">
                <a:solidFill>
                  <a:srgbClr val="0070C0"/>
                </a:solidFill>
              </a:rPr>
              <a:t>нефинансовой отчётности в области охраны окружающей среды </a:t>
            </a:r>
            <a:r>
              <a:rPr lang="ru-RU" sz="2000" dirty="0"/>
              <a:t>и обеспечения экологической безопасности.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1101969" y="333375"/>
            <a:ext cx="8916744" cy="93503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>
                <a:solidFill>
                  <a:schemeClr val="tx1"/>
                </a:solidFill>
              </a:rPr>
              <a:t>По итогам заседания Госсовета (декабрь 2016) Президент РФ утвердил перечень поручений Правительству РФ (январь 2017) (2)</a:t>
            </a:r>
          </a:p>
        </p:txBody>
      </p:sp>
    </p:spTree>
    <p:extLst>
      <p:ext uri="{BB962C8B-B14F-4D97-AF65-F5344CB8AC3E}">
        <p14:creationId xmlns:p14="http://schemas.microsoft.com/office/powerpoint/2010/main" val="427877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0365D-62C6-4E13-8811-ACF86FD2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Правительство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2497D-6AEC-41A1-B55F-E4021EBD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«Цели и основные направления устойчивого (в том числе зеленого) развития Российской Федерации» (2021) 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«Об утверждении критериев проектов устойчивого (в том числе зеленого) развития в Российской Федерации и требований к системе верификации инструментов финансирования устойчивого развития в Российской Федерации» (2021). 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http://government.ru/docs/all/136742/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86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AA81E-F968-4B8A-A3E1-AE679265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Отчетность об устойчивом развитии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13742-7FD6-401A-834E-AD139423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911725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ноября 2023 года Минэкономразвития России утвердило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 подготовке отчетности об устойчивом развитии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Этот документ подготовлен во исполнение Поручения Президента Российской Федерации В. В. Путина Пр-872, п.2а). </a:t>
            </a:r>
            <a:r>
              <a:rPr lang="ru-RU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стали первым российским нормативным актом, содержащим, как общие положения по подготовке и публикации отчетности по устойчивому развитию, так и </a:t>
            </a:r>
            <a:r>
              <a:rPr lang="ru-RU" sz="2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перечень рекомендуемых к раскрытию показателей, включая методики их расчета</a:t>
            </a:r>
            <a:r>
              <a:rPr lang="ru-RU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«Методические рекомендации направлены на повышение качества отчетности об устойчивом развитии и достижение сопоставимости такой отчетности различных организаций, содержащей в том </a:t>
            </a:r>
            <a:r>
              <a:rPr lang="ru-RU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 </a:t>
            </a:r>
            <a:r>
              <a:rPr lang="ru-RU" sz="2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 соблюдении организациями принципов ответственного ведения бизнеса</a:t>
            </a:r>
            <a:r>
              <a:rPr lang="ru-RU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что, в свою очередь, способствует оценке вклада бизнеса в стратегическое развитие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Российской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Федерации, в поддержку социальных программ, реализацию проектов, связанных с охраной окружающей среды.»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9332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Национальный проект «Экология» (2018—2024 гг.). </a:t>
            </a:r>
            <a:br>
              <a:rPr lang="ru-RU" sz="4000" dirty="0"/>
            </a:br>
            <a:r>
              <a:rPr lang="ru-RU" sz="4000" dirty="0"/>
              <a:t>В Нацпроект включено 11 федеральных проектов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728" y="1500996"/>
            <a:ext cx="10724072" cy="496018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Чистая страна</a:t>
            </a:r>
          </a:p>
          <a:p>
            <a:r>
              <a:rPr lang="ru-RU" dirty="0"/>
              <a:t>Комплексная система обращения с твердыми коммунальными отходами</a:t>
            </a:r>
          </a:p>
          <a:p>
            <a:r>
              <a:rPr lang="ru-RU" dirty="0"/>
              <a:t>Инфраструктура для обращения с отходами I — II классов опасности</a:t>
            </a:r>
          </a:p>
          <a:p>
            <a:r>
              <a:rPr lang="ru-RU" dirty="0"/>
              <a:t>Чистый воздух</a:t>
            </a:r>
          </a:p>
          <a:p>
            <a:r>
              <a:rPr lang="ru-RU" dirty="0"/>
              <a:t>Чистая вода</a:t>
            </a:r>
          </a:p>
          <a:p>
            <a:r>
              <a:rPr lang="ru-RU" dirty="0"/>
              <a:t>Оздоровление Волги</a:t>
            </a:r>
          </a:p>
          <a:p>
            <a:r>
              <a:rPr lang="ru-RU" dirty="0"/>
              <a:t>Сохранение озера Байкал</a:t>
            </a:r>
          </a:p>
          <a:p>
            <a:r>
              <a:rPr lang="ru-RU" dirty="0"/>
              <a:t>Сохранение уникальных водных объектов</a:t>
            </a:r>
          </a:p>
          <a:p>
            <a:r>
              <a:rPr lang="ru-RU" dirty="0"/>
              <a:t>Сохранение биологического разнообразия и развитие экологического туризма</a:t>
            </a:r>
          </a:p>
          <a:p>
            <a:r>
              <a:rPr lang="ru-RU" dirty="0"/>
              <a:t>Сохранение лесов</a:t>
            </a:r>
          </a:p>
          <a:p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Внедрение наилучших доступных технологий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19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155"/>
            <a:ext cx="10515600" cy="646981"/>
          </a:xfrm>
        </p:spPr>
        <p:txBody>
          <a:bodyPr>
            <a:noAutofit/>
          </a:bodyPr>
          <a:lstStyle/>
          <a:p>
            <a:r>
              <a:rPr lang="ru-RU" sz="2400" dirty="0"/>
              <a:t>Стратегия социально-экономического развития Российской Федерации с низким уровнем выбросов парниковых газов до 2050 года (2021)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11" y="1017918"/>
            <a:ext cx="11386868" cy="5719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Целями Стратегии являются: </a:t>
            </a:r>
          </a:p>
          <a:p>
            <a:pPr lvl="0"/>
            <a:r>
              <a:rPr lang="ru-RU" dirty="0"/>
              <a:t>достижение диверсифицированного устойчивого социально-экономического развития Российской Федерации, характеризующегося низким уровнем выбросов парниковых газов; </a:t>
            </a:r>
          </a:p>
          <a:p>
            <a:pPr lvl="0"/>
            <a:r>
              <a:rPr lang="ru-RU" dirty="0"/>
              <a:t>обеспечение национальных интересов в условиях глобального перехода на путь развития с низким уровнем выбросов парниковых газов и стремления к достижению климатической нейтральности.</a:t>
            </a:r>
          </a:p>
          <a:p>
            <a:pPr marL="0" indent="0">
              <a:buNone/>
            </a:pPr>
            <a:r>
              <a:rPr lang="ru-RU" dirty="0"/>
              <a:t>Для достижения целей Стратегии необходимо решение следующих взаимосвязанных задач:</a:t>
            </a:r>
          </a:p>
          <a:p>
            <a:pPr lvl="0"/>
            <a:r>
              <a:rPr lang="ru-RU" dirty="0"/>
              <a:t>динамичное снижение энергоемкости российской экономики до среднемировых значений за счет реализации комплекса мер по повышению ее энергетической эффективности с последующим достижением уровня развитых стран;</a:t>
            </a:r>
          </a:p>
          <a:p>
            <a:pPr lvl="0"/>
            <a:r>
              <a:rPr lang="ru-RU" dirty="0"/>
              <a:t>формирование эффективной национальной системы регулирования выбросов парниковых газов;</a:t>
            </a:r>
          </a:p>
          <a:p>
            <a:pPr lvl="0"/>
            <a:r>
              <a:rPr lang="ru-RU" dirty="0"/>
              <a:t>развитие национальной системы мониторинга и прогнозирования выбросов парниковых газов;</a:t>
            </a:r>
          </a:p>
          <a:p>
            <a:pPr lvl="0"/>
            <a:r>
              <a:rPr lang="ru-RU" dirty="0"/>
              <a:t>формирование правовой основы и инфраструктуры для реализации проектов по сокращению выбросов парниковых газов и увеличению их поглощения, а также для использования результатов этих проектов для усиления позиций российских экспортеров на международных рынках;</a:t>
            </a:r>
          </a:p>
          <a:p>
            <a:pPr lvl="0"/>
            <a:r>
              <a:rPr lang="ru-RU" dirty="0"/>
              <a:t>внедрение новых национальных стандартов, учитывающих международные стандарты по вопросам управления выбросами парниковых газов;</a:t>
            </a:r>
          </a:p>
          <a:p>
            <a:pPr lvl="0"/>
            <a:r>
              <a:rPr lang="ru-RU" dirty="0"/>
              <a:t>создание условий для приоритетного стимулирования инвестиций в проекты внедрения в отраслях экономики технологий, обеспечивающих сокращение выбросов и увеличение поглощения парниковых газов;</a:t>
            </a:r>
          </a:p>
          <a:p>
            <a:pPr lvl="0"/>
            <a:r>
              <a:rPr lang="ru-RU" dirty="0"/>
              <a:t>реализация мер, направленных на выход на новые формирующиеся рынки «зеленой» продукции, сохранение и расширение существующих рыночных ниш за счет обеспечения глобальной конкурентоспособности российских товаров и производимой энергии по уровню их </a:t>
            </a:r>
            <a:r>
              <a:rPr lang="ru-RU" dirty="0" err="1"/>
              <a:t>энерго</a:t>
            </a:r>
            <a:r>
              <a:rPr lang="ru-RU" dirty="0"/>
              <a:t>- и </a:t>
            </a:r>
            <a:r>
              <a:rPr lang="ru-RU" dirty="0" err="1"/>
              <a:t>углеродоемкости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sz="3300" dirty="0"/>
              <a:t>В соответствии со Указом Президента РФ страна планирует достичь показателя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70% выбросов парниковых газов к 2030 г. по сравнению с уровнем 1990 г.</a:t>
            </a:r>
            <a:r>
              <a:rPr lang="ru-RU" sz="3300" dirty="0"/>
              <a:t> с учетом максимально возможной поглощающей способности лесов и иных экосистем и при условии устойчивого и сбалансированного социально-экономического развития России (от 4 ноября 2020 года № 666).</a:t>
            </a:r>
          </a:p>
        </p:txBody>
      </p:sp>
    </p:spTree>
    <p:extLst>
      <p:ext uri="{BB962C8B-B14F-4D97-AF65-F5344CB8AC3E}">
        <p14:creationId xmlns:p14="http://schemas.microsoft.com/office/powerpoint/2010/main" val="121701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F99C4-134E-4518-8B61-3E590775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923"/>
            <a:ext cx="10515600" cy="1524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171519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citation</a:t>
            </a:r>
            <a:r>
              <a:rPr lang="en-US" sz="2000" dirty="0">
                <a:solidFill>
                  <a:srgbClr val="17151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Independent Group of Scientists appointed by the Secretary-General, </a:t>
            </a:r>
            <a:r>
              <a:rPr lang="en-US" sz="2000" i="1" dirty="0">
                <a:solidFill>
                  <a:srgbClr val="17151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Sustainable Development Report 2023: Times of crisis, times of change: Science for accelerating transformations to sustainable development</a:t>
            </a:r>
            <a:r>
              <a:rPr lang="en-US" sz="2000" dirty="0">
                <a:solidFill>
                  <a:srgbClr val="17151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(United Nations, New York, 2023).</a:t>
            </a:r>
            <a:r>
              <a:rPr lang="ru-RU" sz="2000" dirty="0">
                <a:solidFill>
                  <a:srgbClr val="17151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sdgs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un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org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gsdr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gsdr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2023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61CBFF-4052-4551-BAB1-8AD763CE51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0" y="1825625"/>
            <a:ext cx="3927231" cy="46672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2FD204A-4130-4546-AA51-15FE01A86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0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A33B5-E6E9-4132-AD80-AD6F7526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4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4872E-F849-4558-9DF2-4400FD30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«экология»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C2EA6-D4D2-4C16-AB28-6FE028A7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8"/>
            <a:ext cx="10515600" cy="4836435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Работа</a:t>
            </a:r>
          </a:p>
          <a:p>
            <a:pPr lvl="0"/>
            <a:r>
              <a:rPr lang="ru-RU" sz="3200" dirty="0"/>
              <a:t>ЦУР, </a:t>
            </a:r>
            <a:r>
              <a:rPr lang="en-US" sz="3200" dirty="0"/>
              <a:t>ESG</a:t>
            </a:r>
            <a:r>
              <a:rPr lang="ru-RU" sz="3200" dirty="0"/>
              <a:t> – цена акций, престиж, имидж компании, </a:t>
            </a:r>
          </a:p>
          <a:p>
            <a:pPr lvl="0"/>
            <a:r>
              <a:rPr lang="ru-RU" sz="3200" dirty="0"/>
              <a:t>Угроза потерь – ТУР (СВАМ)</a:t>
            </a:r>
          </a:p>
          <a:p>
            <a:pPr lvl="0"/>
            <a:r>
              <a:rPr lang="ru-RU" sz="3200" dirty="0"/>
              <a:t>НДТ</a:t>
            </a:r>
          </a:p>
          <a:p>
            <a:pPr lvl="0"/>
            <a:r>
              <a:rPr lang="ru-RU" sz="3200" dirty="0"/>
              <a:t>Штрафы, платежи (Норильск – 146 </a:t>
            </a:r>
            <a:r>
              <a:rPr lang="ru-RU" sz="3200" dirty="0" err="1"/>
              <a:t>млрд.руб</a:t>
            </a:r>
            <a:r>
              <a:rPr lang="ru-RU" sz="3200" dirty="0"/>
              <a:t>.)</a:t>
            </a:r>
          </a:p>
          <a:p>
            <a:pPr lvl="0"/>
            <a:r>
              <a:rPr lang="ru-RU" sz="3200" dirty="0"/>
              <a:t>Новая реальность: «цена воздуха», углеродный налог, углеродный след, экосистемные услуги</a:t>
            </a:r>
          </a:p>
          <a:p>
            <a:pPr lvl="0"/>
            <a:r>
              <a:rPr lang="ru-RU" sz="3200" dirty="0"/>
              <a:t>Санкции?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67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502DE-011B-45A8-87C2-0652AED3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Глобальные риски (</a:t>
            </a:r>
            <a:r>
              <a:rPr lang="en-US" dirty="0"/>
              <a:t>WEF 2024)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FD86FF-1A86-402E-9B03-451FA1A84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10" y="1190626"/>
            <a:ext cx="11266539" cy="5476874"/>
          </a:xfrm>
        </p:spPr>
      </p:pic>
    </p:spTree>
    <p:extLst>
      <p:ext uri="{BB962C8B-B14F-4D97-AF65-F5344CB8AC3E}">
        <p14:creationId xmlns:p14="http://schemas.microsoft.com/office/powerpoint/2010/main" val="5173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60" b="1" dirty="0">
                <a:solidFill>
                  <a:srgbClr val="003162"/>
                </a:solidFill>
              </a:rPr>
              <a:t>Трансформировать капитализм? </a:t>
            </a:r>
            <a:r>
              <a:rPr lang="en-US" sz="3960" b="1" dirty="0">
                <a:solidFill>
                  <a:srgbClr val="003162"/>
                </a:solidFill>
              </a:rPr>
              <a:t>ESG</a:t>
            </a:r>
            <a:r>
              <a:rPr lang="ru-RU" sz="3960" b="1" dirty="0">
                <a:solidFill>
                  <a:srgbClr val="003162"/>
                </a:solidFill>
              </a:rPr>
              <a:t>.</a:t>
            </a:r>
            <a:r>
              <a:rPr lang="en-US" sz="3960" b="1" dirty="0">
                <a:solidFill>
                  <a:srgbClr val="003162"/>
                </a:solidFill>
              </a:rPr>
              <a:t> </a:t>
            </a:r>
            <a:r>
              <a:rPr lang="ru-RU" sz="3960" b="1" dirty="0">
                <a:solidFill>
                  <a:srgbClr val="003162"/>
                </a:solidFill>
              </a:rPr>
              <a:t>Корпоративная Социальная Ответственность (КСО).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2203"/>
            <a:ext cx="10515600" cy="488976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3162"/>
                </a:solidFill>
              </a:rPr>
              <a:t>ESG</a:t>
            </a:r>
            <a:endParaRPr lang="ru-RU" sz="2400" b="1" dirty="0">
              <a:solidFill>
                <a:srgbClr val="003162"/>
              </a:solidFill>
            </a:endParaRPr>
          </a:p>
          <a:p>
            <a:r>
              <a:rPr lang="ru-RU" sz="2400" dirty="0">
                <a:solidFill>
                  <a:srgbClr val="003162"/>
                </a:solidFill>
              </a:rPr>
              <a:t>Новая </a:t>
            </a:r>
            <a:r>
              <a:rPr lang="ru-RU" sz="2400" b="1" dirty="0">
                <a:solidFill>
                  <a:srgbClr val="003162"/>
                </a:solidFill>
              </a:rPr>
              <a:t>модель «капитализма всех заинтересованных сторон» </a:t>
            </a:r>
            <a:r>
              <a:rPr lang="ru-RU" sz="2400" dirty="0">
                <a:solidFill>
                  <a:srgbClr val="003162"/>
                </a:solidFill>
              </a:rPr>
              <a:t>(</a:t>
            </a:r>
            <a:r>
              <a:rPr lang="ru-RU" sz="2400" dirty="0" err="1">
                <a:solidFill>
                  <a:srgbClr val="003162"/>
                </a:solidFill>
              </a:rPr>
              <a:t>stakeholder</a:t>
            </a:r>
            <a:r>
              <a:rPr lang="ru-RU" sz="2400" dirty="0">
                <a:solidFill>
                  <a:srgbClr val="003162"/>
                </a:solidFill>
              </a:rPr>
              <a:t> </a:t>
            </a:r>
            <a:r>
              <a:rPr lang="ru-RU" sz="2400" dirty="0" err="1">
                <a:solidFill>
                  <a:srgbClr val="003162"/>
                </a:solidFill>
              </a:rPr>
              <a:t>capitalism</a:t>
            </a:r>
            <a:r>
              <a:rPr lang="ru-RU" sz="2400" dirty="0">
                <a:solidFill>
                  <a:srgbClr val="003162"/>
                </a:solidFill>
              </a:rPr>
              <a:t>). В этой модели цель компании должна состоять в вовлечении заинтересованных сторон в «</a:t>
            </a:r>
            <a:r>
              <a:rPr lang="ru-RU" sz="2400" b="1" dirty="0">
                <a:solidFill>
                  <a:srgbClr val="003162"/>
                </a:solidFill>
              </a:rPr>
              <a:t>устойчивое создание ценности</a:t>
            </a:r>
            <a:r>
              <a:rPr lang="ru-RU" sz="2400" dirty="0">
                <a:solidFill>
                  <a:srgbClr val="003162"/>
                </a:solidFill>
              </a:rPr>
              <a:t>». Результаты деятельности компании должны оцениваться не только по доходам акционеров, но и по тому, как они достигают своих экологических, социальных и управленческих целей. </a:t>
            </a:r>
          </a:p>
          <a:p>
            <a:r>
              <a:rPr lang="ru-RU" sz="2400" dirty="0">
                <a:solidFill>
                  <a:srgbClr val="003162"/>
                </a:solidFill>
              </a:rPr>
              <a:t>Давос 2023: Задача прежних поколений капиталистов – сохранить и увеличить капитал, задача современного поколения – сохранить планету</a:t>
            </a:r>
          </a:p>
          <a:p>
            <a:r>
              <a:rPr lang="ru-RU" sz="2400" dirty="0">
                <a:solidFill>
                  <a:srgbClr val="003162"/>
                </a:solidFill>
              </a:rPr>
              <a:t>«КСО концепция, согласно которой компании интегрируют интересы общества и окружающей среды в свои бизнес-процессы и свои взаимодействия со стейкхолдерами на добровольных началах,» (директорат Европейской комиссии по вопросам занятости и социальных дел). </a:t>
            </a:r>
          </a:p>
          <a:p>
            <a:endParaRPr lang="ru-RU" sz="2400" dirty="0">
              <a:solidFill>
                <a:srgbClr val="00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EF451-5F67-4BDB-A038-79266CAC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Экономическое развитие и</a:t>
            </a:r>
            <a:r>
              <a:rPr lang="en-US" altLang="ru-RU" b="1" dirty="0"/>
              <a:t> </a:t>
            </a:r>
            <a:r>
              <a:rPr lang="ru-RU" altLang="ru-RU" b="1" dirty="0"/>
              <a:t>окружающая среда: в поисках устойчивости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212255-208A-488F-8B59-BB14C3F7C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9767" y="1825625"/>
            <a:ext cx="6418555" cy="47527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За последние десятилетия диспропорция между экономическим развитием и экологической деградацией в мире критически обострилась. За прошедшие четверть века наблюдался значительный </a:t>
            </a:r>
            <a:r>
              <a:rPr lang="ru-RU" altLang="ru-RU" dirty="0">
                <a:solidFill>
                  <a:srgbClr val="002060"/>
                </a:solidFill>
              </a:rPr>
              <a:t>рост мирового ВВП – почти в 5 раз</a:t>
            </a:r>
            <a:r>
              <a:rPr lang="ru-RU" altLang="ru-RU" dirty="0"/>
              <a:t>, что повысило уровень жизни сотен миллионов человек.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 2000-е гг. в мире нарастали экологические проблемы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Уже сейчас чтобы обеспечить каждому жителю Земли потребление среднего американца потребуется </a:t>
            </a:r>
            <a:r>
              <a:rPr lang="ru-RU" altLang="ru-RU" b="1" dirty="0">
                <a:solidFill>
                  <a:srgbClr val="FF0000"/>
                </a:solidFill>
              </a:rPr>
              <a:t>5 таких планет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Экологический след: за один год проедается </a:t>
            </a:r>
            <a:r>
              <a:rPr lang="ru-RU" altLang="ru-RU" b="1" dirty="0">
                <a:solidFill>
                  <a:srgbClr val="FF0000"/>
                </a:solidFill>
              </a:rPr>
              <a:t>1,7 годового биологического потенциала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Рост глобальной температуры</a:t>
            </a:r>
            <a:r>
              <a:rPr lang="ru-RU" altLang="ru-RU" b="1" dirty="0">
                <a:solidFill>
                  <a:srgbClr val="FF0000"/>
                </a:solidFill>
              </a:rPr>
              <a:t> 3-5 С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Превышение 6 из 9 границ устойчивости Земли</a:t>
            </a:r>
            <a:br>
              <a:rPr lang="ru-RU" altLang="ru-RU" b="1" dirty="0"/>
            </a:br>
            <a:endParaRPr lang="ru-RU" altLang="ru-RU" b="1" dirty="0"/>
          </a:p>
          <a:p>
            <a:endParaRPr lang="ru-RU" dirty="0"/>
          </a:p>
        </p:txBody>
      </p:sp>
      <p:pic>
        <p:nvPicPr>
          <p:cNvPr id="5" name="Объект 3" descr="https://dokhodchivo.ru/i/A/ArvUU3V8Pa/2420.jpg">
            <a:extLst>
              <a:ext uri="{FF2B5EF4-FFF2-40B4-BE49-F238E27FC236}">
                <a16:creationId xmlns:a16="http://schemas.microsoft.com/office/drawing/2014/main" id="{C972D03B-3919-43D3-8EFE-6664AFF2F67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711"/>
            <a:ext cx="4381870" cy="3453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5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1EC9A-CE42-4CC8-8E08-D42A7318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Планетарные границы: 6 из 9 перейдены</a:t>
            </a:r>
          </a:p>
        </p:txBody>
      </p:sp>
      <p:pic>
        <p:nvPicPr>
          <p:cNvPr id="4" name="Объект 3" descr="Изображение выглядит как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5FCA539-9BA7-4654-84D7-75E026D2FC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637" y="1825625"/>
            <a:ext cx="97967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2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1960</Words>
  <Application>Microsoft Office PowerPoint</Application>
  <PresentationFormat>Широкоэкранный</PresentationFormat>
  <Paragraphs>153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Helvetica</vt:lpstr>
      <vt:lpstr>Times New Roman</vt:lpstr>
      <vt:lpstr>Trebuchet MS</vt:lpstr>
      <vt:lpstr>Тема Office</vt:lpstr>
      <vt:lpstr>УСТОЙЧИВОЕ РАЗВИТИЕ В УСЛОВИЯХ ТУРБУЛЕНТНОСТИ</vt:lpstr>
      <vt:lpstr>Презентация PowerPoint</vt:lpstr>
      <vt:lpstr>Recommended citation: Independent Group of Scientists appointed by the Secretary-General, Global Sustainable Development Report 2023: Times of crisis, times of change: Science for accelerating transformations to sustainable development, (United Nations, New York, 2023).  https://sdgs.un.org/gsdr/gsdr2023  </vt:lpstr>
      <vt:lpstr>Презентация PowerPoint</vt:lpstr>
      <vt:lpstr>Почему «экология» </vt:lpstr>
      <vt:lpstr>Глобальные риски (WEF 2024)</vt:lpstr>
      <vt:lpstr>Трансформировать капитализм? ESG. Корпоративная Социальная Ответственность (КСО).  </vt:lpstr>
      <vt:lpstr>Экономическое развитие и окружающая среда: в поисках устойчивости</vt:lpstr>
      <vt:lpstr>Планетарные границы: 6 из 9 перейдены</vt:lpstr>
      <vt:lpstr>глобальные экологические проблемы </vt:lpstr>
      <vt:lpstr>Прогресс и регресс ЦУР (2023)</vt:lpstr>
      <vt:lpstr>Презентация PowerPoint</vt:lpstr>
      <vt:lpstr>Особенности экономики экологически устойчивого развития </vt:lpstr>
      <vt:lpstr>Смыслы экономического развития</vt:lpstr>
      <vt:lpstr>Изменение ВСЕХ ДОЛГОСРОЧНЫХ СОЦИАЛЬНЫХ И ЭКОНОМИЧЕСКИХ СТРАТЕГИЙ (!!!???).  МИР КАК ЭКОЛОГИЧЕСКАЯ ЦИВИЛИЗАЦИЯ? (Китай)</vt:lpstr>
      <vt:lpstr>Углеродное регулирование в мире (2022)</vt:lpstr>
      <vt:lpstr>КУДА ДВИЖЕМСЯ?</vt:lpstr>
      <vt:lpstr>Презентация PowerPoint</vt:lpstr>
      <vt:lpstr>SUSTAINABLE DEVELOPMENT</vt:lpstr>
      <vt:lpstr> </vt:lpstr>
      <vt:lpstr>Зеленая экономика и ее типы: свои индикаторы</vt:lpstr>
      <vt:lpstr>2000-е гг. Сколько людей нужно для роста ВВП?</vt:lpstr>
      <vt:lpstr>«Неверно оценивая нашу жизнь. Почему ВВП не имеет смысла?» (2010). </vt:lpstr>
      <vt:lpstr>По итогам заседания Госсовета Президент РФ утвердил перечень поручений (январь 2017): </vt:lpstr>
      <vt:lpstr> стимулирование деятельности по переработке отходов производства и потребления, в т.ч. в сфере  сортировки и ликвидации объектов накопленного вреда;  е) разработать и утвердить национальную методику оценки способности всех типов лесов, водно-болотных угодий и степей, находящихся на территории Российской Федерации, к поглощению диоксида углерода, провести расчёты способности экосистем регионов к его поглощению;   з) разработать при участии ведущих предпринимательских объединений и представить предложения:  о применении «зелёных» финансовых инструментов российскими институтами развития и публичными компаниями;  о стимулировании внедрения российскими институтами развития и организациями практики экологически устойчивого развития, о применении публичными компаниями, государственными организациями, корпорациями и компаниями с государственным участием добровольных механизмов экологической ответственности;  о раскрытии публичными компаниями, государственными организациями, корпорациями и компаниями с государственным участием предусмотренной международными стандартами нефинансовой отчётности в области охраны окружающей среды и обеспечения экологической безопасности.</vt:lpstr>
      <vt:lpstr>Правительство России</vt:lpstr>
      <vt:lpstr>Отчетность об устойчивом развитии</vt:lpstr>
      <vt:lpstr>Национальный проект «Экология» (2018—2024 гг.).  В Нацпроект включено 11 федеральных проектов </vt:lpstr>
      <vt:lpstr>Стратегия социально-экономического развития Российской Федерации с низким уровнем выбросов парниковых газов до 2050 года (2021)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УСТОЙЧИВОГО ЧЕЛОВЕЧЕСКОГО  РАЗВИТИЯ</dc:title>
  <dc:creator>Сергей</dc:creator>
  <cp:lastModifiedBy>sergey bobylev</cp:lastModifiedBy>
  <cp:revision>146</cp:revision>
  <dcterms:created xsi:type="dcterms:W3CDTF">2021-01-18T08:23:42Z</dcterms:created>
  <dcterms:modified xsi:type="dcterms:W3CDTF">2024-07-02T18:54:42Z</dcterms:modified>
</cp:coreProperties>
</file>